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62" r:id="rId8"/>
  </p:sldMasterIdLst>
  <p:notesMasterIdLst>
    <p:notesMasterId r:id="rId34"/>
  </p:notesMasterIdLst>
  <p:handoutMasterIdLst>
    <p:handoutMasterId r:id="rId35"/>
  </p:handoutMasterIdLst>
  <p:sldIdLst>
    <p:sldId id="328" r:id="rId9"/>
    <p:sldId id="346" r:id="rId10"/>
    <p:sldId id="2147350088" r:id="rId11"/>
    <p:sldId id="2147474938" r:id="rId12"/>
    <p:sldId id="330" r:id="rId13"/>
    <p:sldId id="2147474954" r:id="rId14"/>
    <p:sldId id="2147474961" r:id="rId15"/>
    <p:sldId id="2147474932" r:id="rId16"/>
    <p:sldId id="2147474953" r:id="rId17"/>
    <p:sldId id="2147474957" r:id="rId18"/>
    <p:sldId id="2147474960" r:id="rId19"/>
    <p:sldId id="2147474958" r:id="rId20"/>
    <p:sldId id="2147474959" r:id="rId21"/>
    <p:sldId id="2147474962" r:id="rId22"/>
    <p:sldId id="2147474964" r:id="rId23"/>
    <p:sldId id="332" r:id="rId24"/>
    <p:sldId id="2147474952" r:id="rId25"/>
    <p:sldId id="2147474944" r:id="rId26"/>
    <p:sldId id="2147474939" r:id="rId27"/>
    <p:sldId id="2147474942" r:id="rId28"/>
    <p:sldId id="2147474945" r:id="rId29"/>
    <p:sldId id="2147474948" r:id="rId30"/>
    <p:sldId id="2147474955" r:id="rId31"/>
    <p:sldId id="2147474947" r:id="rId32"/>
    <p:sldId id="2147474950" r:id="rId33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5" pos="1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8E2"/>
    <a:srgbClr val="7F35B2"/>
    <a:srgbClr val="E6E6E6"/>
    <a:srgbClr val="BFBFBF"/>
    <a:srgbClr val="FFA3C2"/>
    <a:srgbClr val="E377DC"/>
    <a:srgbClr val="808080"/>
    <a:srgbClr val="327FEF"/>
    <a:srgbClr val="C3D7FE"/>
    <a:srgbClr val="F8E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CB63F-9CF6-4C45-8C2B-F93B0F2D4FD1}" v="3" dt="2025-07-31T09:58:41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08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19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19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Eicher" userId="87108772-6a55-4e64-b253-0302af10ef52" providerId="ADAL" clId="{B8ECB63F-9CF6-4C45-8C2B-F93B0F2D4FD1}"/>
    <pc:docChg chg="addSld delSld modSld sldOrd">
      <pc:chgData name="Alice Eicher" userId="87108772-6a55-4e64-b253-0302af10ef52" providerId="ADAL" clId="{B8ECB63F-9CF6-4C45-8C2B-F93B0F2D4FD1}" dt="2025-07-31T10:12:47.287" v="103" actId="20577"/>
      <pc:docMkLst>
        <pc:docMk/>
      </pc:docMkLst>
      <pc:sldChg chg="del">
        <pc:chgData name="Alice Eicher" userId="87108772-6a55-4e64-b253-0302af10ef52" providerId="ADAL" clId="{B8ECB63F-9CF6-4C45-8C2B-F93B0F2D4FD1}" dt="2025-07-29T12:23:39.354" v="2" actId="2696"/>
        <pc:sldMkLst>
          <pc:docMk/>
          <pc:sldMk cId="3258638812" sldId="347"/>
        </pc:sldMkLst>
      </pc:sldChg>
      <pc:sldChg chg="del">
        <pc:chgData name="Alice Eicher" userId="87108772-6a55-4e64-b253-0302af10ef52" providerId="ADAL" clId="{B8ECB63F-9CF6-4C45-8C2B-F93B0F2D4FD1}" dt="2025-07-29T12:23:39.354" v="2" actId="2696"/>
        <pc:sldMkLst>
          <pc:docMk/>
          <pc:sldMk cId="1305099145" sldId="4145"/>
        </pc:sldMkLst>
      </pc:sldChg>
      <pc:sldChg chg="modSp del mod ord">
        <pc:chgData name="Alice Eicher" userId="87108772-6a55-4e64-b253-0302af10ef52" providerId="ADAL" clId="{B8ECB63F-9CF6-4C45-8C2B-F93B0F2D4FD1}" dt="2025-07-31T09:58:43.341" v="101" actId="2696"/>
        <pc:sldMkLst>
          <pc:docMk/>
          <pc:sldMk cId="3143444812" sldId="2147474951"/>
        </pc:sldMkLst>
      </pc:sldChg>
      <pc:sldChg chg="modSp add mod">
        <pc:chgData name="Alice Eicher" userId="87108772-6a55-4e64-b253-0302af10ef52" providerId="ADAL" clId="{B8ECB63F-9CF6-4C45-8C2B-F93B0F2D4FD1}" dt="2025-07-31T10:12:47.287" v="103" actId="20577"/>
        <pc:sldMkLst>
          <pc:docMk/>
          <pc:sldMk cId="2472443239" sldId="2147474961"/>
        </pc:sldMkLst>
        <pc:spChg chg="mod">
          <ac:chgData name="Alice Eicher" userId="87108772-6a55-4e64-b253-0302af10ef52" providerId="ADAL" clId="{B8ECB63F-9CF6-4C45-8C2B-F93B0F2D4FD1}" dt="2025-07-31T10:12:47.287" v="103" actId="20577"/>
          <ac:spMkLst>
            <pc:docMk/>
            <pc:sldMk cId="2472443239" sldId="2147474961"/>
            <ac:spMk id="28" creationId="{F8D30317-33F0-7745-EDD4-9F80BBC35A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FBAE5CE-9115-4400-92CE-79F6EB75F8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71600" y="457200"/>
            <a:ext cx="10360152" cy="4910328"/>
          </a:xfrm>
          <a:custGeom>
            <a:avLst/>
            <a:gdLst>
              <a:gd name="connsiteX0" fmla="*/ 0 w 10360152"/>
              <a:gd name="connsiteY0" fmla="*/ 0 h 4910328"/>
              <a:gd name="connsiteX1" fmla="*/ 10360152 w 10360152"/>
              <a:gd name="connsiteY1" fmla="*/ 0 h 4910328"/>
              <a:gd name="connsiteX2" fmla="*/ 10360152 w 10360152"/>
              <a:gd name="connsiteY2" fmla="*/ 4910328 h 4910328"/>
              <a:gd name="connsiteX3" fmla="*/ 0 w 10360152"/>
              <a:gd name="connsiteY3" fmla="*/ 4910328 h 4910328"/>
              <a:gd name="connsiteX4" fmla="*/ 0 w 10360152"/>
              <a:gd name="connsiteY4" fmla="*/ 4325112 h 4910328"/>
              <a:gd name="connsiteX5" fmla="*/ 4724398 w 10360152"/>
              <a:gd name="connsiteY5" fmla="*/ 4325112 h 4910328"/>
              <a:gd name="connsiteX6" fmla="*/ 4724398 w 10360152"/>
              <a:gd name="connsiteY6" fmla="*/ 1371600 h 4910328"/>
              <a:gd name="connsiteX7" fmla="*/ 0 w 10360152"/>
              <a:gd name="connsiteY7" fmla="*/ 1371600 h 49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0152" h="4910328">
                <a:moveTo>
                  <a:pt x="0" y="0"/>
                </a:moveTo>
                <a:lnTo>
                  <a:pt x="10360152" y="0"/>
                </a:lnTo>
                <a:lnTo>
                  <a:pt x="10360152" y="4910328"/>
                </a:lnTo>
                <a:lnTo>
                  <a:pt x="0" y="4910328"/>
                </a:lnTo>
                <a:lnTo>
                  <a:pt x="0" y="4325112"/>
                </a:lnTo>
                <a:lnTo>
                  <a:pt x="4724398" y="4325112"/>
                </a:lnTo>
                <a:lnTo>
                  <a:pt x="4724398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tIns="1005840" rIns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Pic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2749E2-B407-3D48-A30F-8E6215359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06DFEB4-C22B-4660-8B98-03308F89E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77A7A7-9477-4761-AD96-65CEFEE1C2F9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FAF00F-4763-4474-955C-8EBFAD7C5008}"/>
              </a:ext>
            </a:extLst>
          </p:cNvPr>
          <p:cNvSpPr/>
          <p:nvPr userDrawn="1"/>
        </p:nvSpPr>
        <p:spPr bwMode="auto">
          <a:xfrm>
            <a:off x="0" y="1820425"/>
            <a:ext cx="6095998" cy="29535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E778BE-2D2D-413A-8DA5-37EED5124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211777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with image — click to edit second line if needed 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7A6E329-CB7E-4C99-AF33-A15E835E5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43400"/>
            <a:ext cx="2157454" cy="274320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F84C6F3-0D99-4D70-AE1A-14BE3D3D6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3227832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A11D46E-B6D4-44F6-9A7E-9BD65611E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781730"/>
            <a:ext cx="5166360" cy="44805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39F34-2275-4BB7-9F98-A182DF1551D4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</p:spTree>
    <p:extLst>
      <p:ext uri="{BB962C8B-B14F-4D97-AF65-F5344CB8AC3E}">
        <p14:creationId xmlns:p14="http://schemas.microsoft.com/office/powerpoint/2010/main" val="46936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B7A2125-0066-41AD-B5C4-1FCDE01023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138" y="457200"/>
            <a:ext cx="11269662" cy="5791200"/>
          </a:xfrm>
          <a:custGeom>
            <a:avLst/>
            <a:gdLst>
              <a:gd name="connsiteX0" fmla="*/ 0 w 11269662"/>
              <a:gd name="connsiteY0" fmla="*/ 0 h 5791200"/>
              <a:gd name="connsiteX1" fmla="*/ 11269662 w 11269662"/>
              <a:gd name="connsiteY1" fmla="*/ 0 h 5791200"/>
              <a:gd name="connsiteX2" fmla="*/ 11269662 w 11269662"/>
              <a:gd name="connsiteY2" fmla="*/ 5791200 h 5791200"/>
              <a:gd name="connsiteX3" fmla="*/ 0 w 11269662"/>
              <a:gd name="connsiteY3" fmla="*/ 5791200 h 5791200"/>
              <a:gd name="connsiteX4" fmla="*/ 0 w 11269662"/>
              <a:gd name="connsiteY4" fmla="*/ 3941064 h 5791200"/>
              <a:gd name="connsiteX5" fmla="*/ 5624766 w 11269662"/>
              <a:gd name="connsiteY5" fmla="*/ 3941064 h 5791200"/>
              <a:gd name="connsiteX6" fmla="*/ 5624766 w 11269662"/>
              <a:gd name="connsiteY6" fmla="*/ 1929384 h 5791200"/>
              <a:gd name="connsiteX7" fmla="*/ 0 w 11269662"/>
              <a:gd name="connsiteY7" fmla="*/ 1929384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9662" h="5791200">
                <a:moveTo>
                  <a:pt x="0" y="0"/>
                </a:moveTo>
                <a:lnTo>
                  <a:pt x="11269662" y="0"/>
                </a:lnTo>
                <a:lnTo>
                  <a:pt x="11269662" y="5791200"/>
                </a:lnTo>
                <a:lnTo>
                  <a:pt x="0" y="5791200"/>
                </a:lnTo>
                <a:lnTo>
                  <a:pt x="0" y="3941064"/>
                </a:lnTo>
                <a:lnTo>
                  <a:pt x="5624766" y="3941064"/>
                </a:lnTo>
                <a:lnTo>
                  <a:pt x="5624766" y="1929384"/>
                </a:lnTo>
                <a:lnTo>
                  <a:pt x="0" y="192938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tIns="146304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Pic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2AA7D-C791-4F6C-A258-4D60B1A85487}"/>
              </a:ext>
            </a:extLst>
          </p:cNvPr>
          <p:cNvSpPr/>
          <p:nvPr userDrawn="1"/>
        </p:nvSpPr>
        <p:spPr bwMode="auto">
          <a:xfrm>
            <a:off x="0" y="2386584"/>
            <a:ext cx="6089904" cy="2011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BEADA9-8B0A-E647-BE4B-A60A9933B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2686049"/>
            <a:ext cx="5421313" cy="1128137"/>
          </a:xfrm>
        </p:spPr>
        <p:txBody>
          <a:bodyPr lIns="0" rIns="0" anchor="ctr" anchorCtr="0">
            <a:noAutofit/>
          </a:bodyPr>
          <a:lstStyle>
            <a:lvl1pPr>
              <a:lnSpc>
                <a:spcPct val="90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3 with image — click to edit text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7B4EE0A-0572-284B-BEDD-5BB727575B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3852287"/>
            <a:ext cx="5421312" cy="402123"/>
          </a:xfrm>
        </p:spPr>
        <p:txBody>
          <a:bodyPr lIns="0" tIns="0" rIns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EBF1F0-2701-43DF-A3C4-DF3A356079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4D1E600-447F-4CCE-ABE9-DF9703B6F18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0F0C9-9AC1-450D-B914-82DDD3ACCAAF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3A93FF6-AF55-407B-B8AF-7056E04C8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67693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A17733-62EA-6940-A350-A58D7D15F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434262" cy="1371600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Agenda — click to edit Master title style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23B3AC3-FF6A-7E40-8C74-6C527274E5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828800"/>
            <a:ext cx="10287000" cy="3514725"/>
          </a:xfrm>
        </p:spPr>
        <p:txBody>
          <a:bodyPr lIns="548640" tIns="228600" rIns="228600"/>
          <a:lstStyle>
            <a:lvl1pPr marL="548640" indent="-548640">
              <a:lnSpc>
                <a:spcPct val="100000"/>
              </a:lnSpc>
              <a:spcAft>
                <a:spcPts val="25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1600" b="0" i="0"/>
            </a:lvl1pPr>
            <a:lvl2pPr marL="548640" indent="-548640">
              <a:spcAft>
                <a:spcPts val="2500"/>
              </a:spcAft>
              <a:buClr>
                <a:schemeClr val="tx2"/>
              </a:buClr>
              <a:buSzPct val="200000"/>
              <a:buFont typeface="+mj-lt"/>
              <a:buAutoNum type="arabicPeriod"/>
              <a:defRPr b="0">
                <a:solidFill>
                  <a:schemeClr val="tx1"/>
                </a:solidFill>
                <a:latin typeface="+mn-lt"/>
              </a:defRPr>
            </a:lvl2pPr>
            <a:lvl3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  <a:lvl6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6pPr>
            <a:lvl7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7pPr>
            <a:lvl8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8pPr>
            <a:lvl9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481BC-8CF3-454D-9E5E-36168A3AFD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67BBABA-B53A-4DFE-A411-8A783BDC1E8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C4414-061C-40DB-9EEB-146F2EF49BEC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D7E834-427A-45D5-8947-3FF728BF2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69756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A17733-62EA-6940-A350-A58D7D15F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434262" cy="1371600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Agenda — click to edit Master title style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23B3AC3-FF6A-7E40-8C74-6C527274E5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828800"/>
            <a:ext cx="10287000" cy="3514725"/>
          </a:xfrm>
        </p:spPr>
        <p:txBody>
          <a:bodyPr lIns="548640" tIns="228600" rIns="228600"/>
          <a:lstStyle>
            <a:lvl1pPr marL="548640" indent="-548640">
              <a:lnSpc>
                <a:spcPct val="100000"/>
              </a:lnSpc>
              <a:spcAft>
                <a:spcPts val="25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1600" b="0" i="0"/>
            </a:lvl1pPr>
            <a:lvl2pPr marL="548640" indent="-548640">
              <a:spcAft>
                <a:spcPts val="2500"/>
              </a:spcAft>
              <a:buClr>
                <a:schemeClr val="tx2"/>
              </a:buClr>
              <a:buSzPct val="200000"/>
              <a:buFont typeface="+mj-lt"/>
              <a:buAutoNum type="arabicPeriod"/>
              <a:defRPr b="0">
                <a:solidFill>
                  <a:schemeClr val="tx1"/>
                </a:solidFill>
                <a:latin typeface="+mn-lt"/>
              </a:defRPr>
            </a:lvl2pPr>
            <a:lvl3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  <a:lvl6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6pPr>
            <a:lvl7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7pPr>
            <a:lvl8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8pPr>
            <a:lvl9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481BC-8CF3-454D-9E5E-36168A3AFD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67BBABA-B53A-4DFE-A411-8A783BDC1E8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C4414-061C-40DB-9EEB-146F2EF49BEC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D7E834-427A-45D5-8947-3FF728BF2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215206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Zoom-dual purpo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7CA303-9F06-4521-9775-F2D8EBA60779}"/>
              </a:ext>
            </a:extLst>
          </p:cNvPr>
          <p:cNvSpPr/>
          <p:nvPr userDrawn="1"/>
        </p:nvSpPr>
        <p:spPr bwMode="auto">
          <a:xfrm>
            <a:off x="457200" y="457200"/>
            <a:ext cx="11274552" cy="5833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F6AAA5-1DD4-7042-97B8-DBA2321B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516562" cy="5551487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2F72546-F4C0-E249-9BAB-A1046D5C61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7200"/>
            <a:ext cx="5634038" cy="5829300"/>
          </a:xfrm>
          <a:solidFill>
            <a:schemeClr val="bg1">
              <a:lumMod val="75000"/>
            </a:schemeClr>
          </a:solidFill>
        </p:spPr>
        <p:txBody>
          <a:bodyPr tIns="2286000"/>
          <a:lstStyle>
            <a:lvl1pPr algn="ctr">
              <a:defRPr b="0" i="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7DD62-FF0E-4DF1-9857-E5D803D2B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5DF98F8-B5A9-4546-B33B-E34E6C9D20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22DFAE-1A38-4A03-B3F8-1A4E194429A5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A3CEF4-AC88-498D-AD5B-70BDA426251B}"/>
              </a:ext>
            </a:extLst>
          </p:cNvPr>
          <p:cNvCxnSpPr/>
          <p:nvPr userDrawn="1"/>
        </p:nvCxnSpPr>
        <p:spPr>
          <a:xfrm>
            <a:off x="6096000" y="457200"/>
            <a:ext cx="0" cy="582930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14AE5B6-E174-4E98-8514-25E07D378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92561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 in/out call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AAC153-FD25-4A34-8523-EA3F12FF3846}"/>
              </a:ext>
            </a:extLst>
          </p:cNvPr>
          <p:cNvSpPr/>
          <p:nvPr userDrawn="1"/>
        </p:nvSpPr>
        <p:spPr bwMode="auto">
          <a:xfrm>
            <a:off x="457200" y="457200"/>
            <a:ext cx="11274552" cy="5833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F6AAA5-1DD4-7042-97B8-DBA2321B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516562" cy="5551487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67E0CAE-FDEA-C145-B999-E3ED2EEF7D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1050925"/>
            <a:ext cx="4251325" cy="4957763"/>
          </a:xfrm>
        </p:spPr>
        <p:txBody>
          <a:bodyPr t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0A2DBD-2C3E-466C-BADC-105A51F075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EC8168B8-3C50-438E-8409-252CA81CD3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43D52-A8FE-42DB-B6C3-993FFCB56D69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477EA-1D32-469C-BAD5-7EC065043A2B}"/>
              </a:ext>
            </a:extLst>
          </p:cNvPr>
          <p:cNvCxnSpPr/>
          <p:nvPr userDrawn="1"/>
        </p:nvCxnSpPr>
        <p:spPr>
          <a:xfrm>
            <a:off x="6096000" y="457200"/>
            <a:ext cx="0" cy="582930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63AE6BC-F12A-4C77-94B0-486EBAAAEE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410002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 in callout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E1CB50-699E-427E-B551-982C8EDBF4AF}"/>
              </a:ext>
            </a:extLst>
          </p:cNvPr>
          <p:cNvSpPr/>
          <p:nvPr userDrawn="1"/>
        </p:nvSpPr>
        <p:spPr bwMode="auto">
          <a:xfrm>
            <a:off x="457200" y="457200"/>
            <a:ext cx="11274552" cy="5833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573AC-3BEE-4B60-9795-422296D84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992" y="3346682"/>
            <a:ext cx="4560203" cy="2438611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C804CF8-26B3-8F4A-9684-54A3AA4107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300" y="3575957"/>
            <a:ext cx="4065814" cy="1975756"/>
          </a:xfrm>
        </p:spPr>
        <p:txBody>
          <a:bodyPr lIns="228600" tIns="0" rIns="22860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800" b="1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9F32F4-D474-AA46-9DE4-6ED26394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516562" cy="2824843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1E37254-624E-6F4B-AF11-FA2EB81EE9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1050925"/>
            <a:ext cx="4251325" cy="4957763"/>
          </a:xfrm>
        </p:spPr>
        <p:txBody>
          <a:bodyPr t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65C6DA-08B3-44E3-954D-9685DBE82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DD483DF6-F9A6-4AB7-901D-A04C24F22E6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1058F0-0AF5-40AD-A96A-DCAE716FBBA4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D50D21-C984-4D0D-A8BC-684DCBCB9AC9}"/>
              </a:ext>
            </a:extLst>
          </p:cNvPr>
          <p:cNvCxnSpPr/>
          <p:nvPr userDrawn="1"/>
        </p:nvCxnSpPr>
        <p:spPr>
          <a:xfrm>
            <a:off x="6096000" y="457200"/>
            <a:ext cx="0" cy="582930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C99C786-B618-4966-9EF9-2813527E1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08068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 in quote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FFF7F9-28BB-4EE3-AB28-AB89F98814F7}"/>
              </a:ext>
            </a:extLst>
          </p:cNvPr>
          <p:cNvSpPr/>
          <p:nvPr userDrawn="1"/>
        </p:nvSpPr>
        <p:spPr bwMode="auto">
          <a:xfrm>
            <a:off x="457200" y="457200"/>
            <a:ext cx="11274552" cy="5833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7648CA-0A0A-4EC3-8110-60E9704A4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891" y="3332700"/>
            <a:ext cx="4590686" cy="2444708"/>
          </a:xfrm>
          <a:prstGeom prst="rect">
            <a:avLst/>
          </a:prstGeom>
        </p:spPr>
      </p:pic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DE70C388-D8B3-45A3-9EC3-7AC529957E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300" y="3575957"/>
            <a:ext cx="4065814" cy="1975756"/>
          </a:xfrm>
        </p:spPr>
        <p:txBody>
          <a:bodyPr lIns="228600" tIns="0" rIns="22860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800" b="1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4C1D9A-5144-FD41-A4E5-9D84E378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516562" cy="2824843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B40B544-CE1D-6D47-804C-8797BE640E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1050925"/>
            <a:ext cx="4251325" cy="4957763"/>
          </a:xfrm>
        </p:spPr>
        <p:txBody>
          <a:bodyPr t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1BDC4F-516D-4B73-AB7F-B44D2AA49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4391273-6B4B-44F6-ACE6-FC902A60F4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56B187-B2DC-4535-B1D2-17215FDBBFB9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DF66EA-FE11-402A-A09E-CB414D18E2C4}"/>
              </a:ext>
            </a:extLst>
          </p:cNvPr>
          <p:cNvCxnSpPr/>
          <p:nvPr userDrawn="1"/>
        </p:nvCxnSpPr>
        <p:spPr>
          <a:xfrm>
            <a:off x="6096000" y="457200"/>
            <a:ext cx="0" cy="582930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52D4119-7E6E-49DD-AA85-7B6BAD8F6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89458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61F0B8B-F383-5648-840E-3CFCED056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0B919C9-B9AD-524C-B36A-104779C3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043B3-7271-2743-8B55-2D3661E53CB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199" y="1645920"/>
            <a:ext cx="11247120" cy="4179888"/>
          </a:xfrm>
        </p:spPr>
        <p:txBody>
          <a:bodyPr tIns="0" rIns="228600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CB4D68-4B51-4D61-9A53-702C3163D2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961B5C2-8E9B-4DD0-BCE9-BC0465E93E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7D2A46-9974-4E5B-B02D-C5B430D34E12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AF8EE5C-E89D-430F-A314-70840000BB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84248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_2 line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0816A-A18F-4FA0-84A3-052FE1DE205D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028726-36A9-4D68-AE5A-99DDB1E396C6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CB4D68-4B51-4D61-9A53-702C3163D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961B5C2-8E9B-4DD0-BCE9-BC0465E93E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1FADA34C-ABB2-4812-A4FE-3F09B5A82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11261723" cy="784226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option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D67745-6C65-463F-BC80-C2616D3736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33178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6B0218-4226-44D7-A283-EC6A35A8D83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199" y="1828800"/>
            <a:ext cx="11247120" cy="4179888"/>
          </a:xfrm>
        </p:spPr>
        <p:txBody>
          <a:bodyPr tIns="0" rIns="228600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445B21F-C7DD-48DB-BE7F-D043EDA4C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61861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_breadcrum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8D0E5-8D0D-4B70-B9DE-1632BE6DC5DA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E4ECF-32D1-4129-AAB6-26C1F6BAC857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61F0B8B-F383-5648-840E-3CFCED056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0B919C9-B9AD-524C-B36A-104779C3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043B3-7271-2743-8B55-2D3661E53C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645920"/>
            <a:ext cx="11247120" cy="4179888"/>
          </a:xfrm>
        </p:spPr>
        <p:txBody>
          <a:bodyPr rIns="228600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47E6DB96-29A5-457D-BE4F-4D334C5441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8560" y="4074"/>
            <a:ext cx="2663439" cy="262143"/>
          </a:xfrm>
          <a:solidFill>
            <a:schemeClr val="accent1"/>
          </a:solidFill>
        </p:spPr>
        <p:txBody>
          <a:bodyPr tIns="0" rIns="0" anchor="ctr" anchorCtr="0">
            <a:norm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bg1"/>
                </a:solidFill>
              </a:defRPr>
            </a:lvl1pPr>
            <a:lvl2pPr algn="ctr"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 algn="ctr">
              <a:buFontTx/>
              <a:buNone/>
              <a:defRPr sz="9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9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9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9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9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9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F7D67B-5441-438D-92F3-295655C38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C91D8D77-9F41-4E40-97A2-73FD8864C6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769ECE2-5726-4458-A909-3195D6A95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92886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FBAE5CE-9115-4400-92CE-79F6EB75F8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71600" y="457200"/>
            <a:ext cx="10360152" cy="4910328"/>
          </a:xfrm>
          <a:custGeom>
            <a:avLst/>
            <a:gdLst>
              <a:gd name="connsiteX0" fmla="*/ 0 w 10360152"/>
              <a:gd name="connsiteY0" fmla="*/ 0 h 4910328"/>
              <a:gd name="connsiteX1" fmla="*/ 10360152 w 10360152"/>
              <a:gd name="connsiteY1" fmla="*/ 0 h 4910328"/>
              <a:gd name="connsiteX2" fmla="*/ 10360152 w 10360152"/>
              <a:gd name="connsiteY2" fmla="*/ 4910328 h 4910328"/>
              <a:gd name="connsiteX3" fmla="*/ 0 w 10360152"/>
              <a:gd name="connsiteY3" fmla="*/ 4910328 h 4910328"/>
              <a:gd name="connsiteX4" fmla="*/ 0 w 10360152"/>
              <a:gd name="connsiteY4" fmla="*/ 4325112 h 4910328"/>
              <a:gd name="connsiteX5" fmla="*/ 4724398 w 10360152"/>
              <a:gd name="connsiteY5" fmla="*/ 4325112 h 4910328"/>
              <a:gd name="connsiteX6" fmla="*/ 4724398 w 10360152"/>
              <a:gd name="connsiteY6" fmla="*/ 1371600 h 4910328"/>
              <a:gd name="connsiteX7" fmla="*/ 0 w 10360152"/>
              <a:gd name="connsiteY7" fmla="*/ 1371600 h 49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0152" h="4910328">
                <a:moveTo>
                  <a:pt x="0" y="0"/>
                </a:moveTo>
                <a:lnTo>
                  <a:pt x="10360152" y="0"/>
                </a:lnTo>
                <a:lnTo>
                  <a:pt x="10360152" y="4910328"/>
                </a:lnTo>
                <a:lnTo>
                  <a:pt x="0" y="4910328"/>
                </a:lnTo>
                <a:lnTo>
                  <a:pt x="0" y="4325112"/>
                </a:lnTo>
                <a:lnTo>
                  <a:pt x="4724398" y="4325112"/>
                </a:lnTo>
                <a:lnTo>
                  <a:pt x="4724398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tIns="1005840" rIns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Pic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2749E2-B407-3D48-A30F-8E6215359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06DFEB4-C22B-4660-8B98-03308F89E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77A7A7-9477-4761-AD96-65CEFEE1C2F9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FAF00F-4763-4474-955C-8EBFAD7C5008}"/>
              </a:ext>
            </a:extLst>
          </p:cNvPr>
          <p:cNvSpPr/>
          <p:nvPr userDrawn="1"/>
        </p:nvSpPr>
        <p:spPr bwMode="auto">
          <a:xfrm>
            <a:off x="0" y="1820425"/>
            <a:ext cx="6095998" cy="29535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E778BE-2D2D-413A-8DA5-37EED5124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211777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with image 2 — click to edit second line if needed 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7A6E329-CB7E-4C99-AF33-A15E835E5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43400"/>
            <a:ext cx="2157454" cy="274320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F84C6F3-0D99-4D70-AE1A-14BE3D3D6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3227832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A11D46E-B6D4-44F6-9A7E-9BD65611E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781730"/>
            <a:ext cx="5166360" cy="44805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39F34-2275-4BB7-9F98-A182DF1551D4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</p:spTree>
    <p:extLst>
      <p:ext uri="{BB962C8B-B14F-4D97-AF65-F5344CB8AC3E}">
        <p14:creationId xmlns:p14="http://schemas.microsoft.com/office/powerpoint/2010/main" val="3124409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22B17-C39D-4AD6-AB7D-AA8EC1545936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20953D-DF34-4108-B972-BD5EE2AF2B07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EB6DAB-F115-1E4D-92B8-863DEEC7C63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645920"/>
            <a:ext cx="55165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9E4E54-38A0-7A4A-9C7A-DE9895AD53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0507" y="1645920"/>
            <a:ext cx="55165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DC242F-151A-4C8D-983F-5B17C0733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3241DAD-93F1-46FE-B3D5-B78ABEFB31D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EE945B9D-809E-438C-84C6-7C541ABECC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192EF0A7-775E-433D-B066-FC8FE0DA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1E39D94-222B-4368-8F62-68F15DD6C5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880629-F8B8-489E-A159-E5F2045264A6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3D475-15EB-4023-8710-9FDCD54EC6C7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F962C8B-E6B1-AF47-903B-DBEFAD8192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0302" y="1645920"/>
            <a:ext cx="5524498" cy="4210503"/>
          </a:xfrm>
        </p:spPr>
        <p:txBody>
          <a:bodyPr tIns="0"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20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ED40494-5301-0642-8668-76D3D0C38C1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1645920"/>
            <a:ext cx="55165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3B7971-BF2E-4C20-8A08-5E8E498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005C84A1-34FA-4896-9E64-219EE97225F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7C5CFC39-B415-4875-B677-A9F917753A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8B6226B5-5566-4E14-9F71-9B9C76DC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5E3A0A4-0C98-414D-A666-5B7DAEEC5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020358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quote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43AA13-BC7D-453C-8E7F-CD1215172884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E88A76-56D1-473A-947D-D7281F65A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3602" y="2152650"/>
            <a:ext cx="5151193" cy="2743199"/>
          </a:xfrm>
          <a:prstGeom prst="rect">
            <a:avLst/>
          </a:prstGeom>
        </p:spPr>
      </p:pic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F962C8B-E6B1-AF47-903B-DBEFAD8192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4552" y="2420471"/>
            <a:ext cx="4583123" cy="2208679"/>
          </a:xfrm>
        </p:spPr>
        <p:txBody>
          <a:bodyPr lIns="182880" tIns="137160" rIns="182880" bIns="182880" anchor="t" anchorCtr="0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800" b="0" i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000" b="0" i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0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F838A0E-9C6D-5749-8DE7-F50D37E7135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1645920"/>
            <a:ext cx="55165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FBA4F3-2BF8-460E-975E-79EFD6A46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9082F09-215D-462F-8AE2-AF4850E331B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ED792D8-BB5D-46B3-B111-23EE8EFC83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CF8D1FD5-9821-4E87-9D22-2822EA10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CC7B06-2344-4D79-BA63-F5B8FB6BDC38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31EFC822-E189-497F-815B-DF5497A54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505709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D29D68-3A09-43C3-8F93-53801A9E8027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C4004A-BAE4-44BC-A324-2D30F5B3B59C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93F555-17A4-FA44-B000-3CAEB366B8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286500"/>
          </a:xfrm>
          <a:solidFill>
            <a:schemeClr val="bg1">
              <a:lumMod val="75000"/>
            </a:schemeClr>
          </a:solidFill>
        </p:spPr>
        <p:txBody>
          <a:bodyPr tIns="2560320"/>
          <a:lstStyle>
            <a:lvl1pPr algn="ctr">
              <a:defRPr b="0" i="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07FC60C-7DF0-B74A-B2EE-03F1DFEC3C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20117" y="1828800"/>
            <a:ext cx="5413943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BB6C34-EF86-49E6-AEF2-C7F05BD9D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439155B-AD52-42E7-A425-EA7250CFBE5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AAC117CE-F2A7-4C1A-AF9A-EDE055E522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9978" y="1344168"/>
            <a:ext cx="5384342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23" name="Title 15">
            <a:extLst>
              <a:ext uri="{FF2B5EF4-FFF2-40B4-BE49-F238E27FC236}">
                <a16:creationId xmlns:a16="http://schemas.microsoft.com/office/drawing/2014/main" id="{10433174-55DF-47EB-96A0-B862D3A8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978" y="457199"/>
            <a:ext cx="5384342" cy="786384"/>
          </a:xfrm>
        </p:spPr>
        <p:txBody>
          <a:bodyPr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3503032-DA64-44FB-88F6-69F8994B6D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86183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/3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CC3C6E-EE89-434A-973C-DFF0598D6477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E2AFB-53E9-4FD6-88F0-8ED0A5EBCD8E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1149F1-49B3-C542-803F-D3D2F884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3599966" cy="784226"/>
          </a:xfrm>
        </p:spPr>
        <p:txBody>
          <a:bodyPr lIns="0"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950D9BC9-37AB-2942-B45D-4822C8B58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343431"/>
            <a:ext cx="3602039" cy="485369"/>
          </a:xfrm>
        </p:spPr>
        <p:txBody>
          <a:bodyPr lIns="0"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93F555-17A4-FA44-B000-3CAEB366B8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8950" y="457198"/>
            <a:ext cx="7427912" cy="5551489"/>
          </a:xfrm>
          <a:solidFill>
            <a:schemeClr val="bg1">
              <a:lumMod val="75000"/>
            </a:schemeClr>
          </a:solidFill>
        </p:spPr>
        <p:txBody>
          <a:bodyPr tIns="2194560"/>
          <a:lstStyle>
            <a:lvl1pPr algn="ctr">
              <a:defRPr b="0" i="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0A7196-34C5-A442-9294-F070A669800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828800"/>
            <a:ext cx="35988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9B9FE1-27EB-48D3-9700-EE47953D5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90A9191-AB5C-45F7-8497-E7B48023341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DDC72B91-415D-4EAB-B6FE-0776EA7E3D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575882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9E18CF-CA4A-4731-A40B-45E2846C7631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3871A-53C4-4546-9554-252303F53F6B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205A430-8E9F-D040-BFFF-B7A4A3EA715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645920"/>
            <a:ext cx="35988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A98DB26-B7FB-3241-9C96-D93B9B52CD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97680" y="1645920"/>
            <a:ext cx="35988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F966A4E-5145-9C4D-8099-EFAA2A475FD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36798" y="1645920"/>
            <a:ext cx="35988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78CEF-946B-4B06-9ACB-3AC61D21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EC358D68-CB2C-46B6-A00B-854615303A5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75212AD8-B9F1-4438-A6D4-9355B9B3CD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22" name="Title 15">
            <a:extLst>
              <a:ext uri="{FF2B5EF4-FFF2-40B4-BE49-F238E27FC236}">
                <a16:creationId xmlns:a16="http://schemas.microsoft.com/office/drawing/2014/main" id="{84B5E47C-8E0B-4959-A893-96C42EB7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4587957-D2A2-4236-9E09-76580451E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8CA7F71-7686-487C-9DCC-633A9929C7B4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36B22-13A6-4DAD-A69C-705F0241481C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57200" y="1828801"/>
            <a:ext cx="11247120" cy="4179888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 b="0" i="0"/>
            </a:lvl1pPr>
          </a:lstStyle>
          <a:p>
            <a:r>
              <a:rPr lang="en-US" dirty="0"/>
              <a:t>Click icon to add table adjust size as needed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62E4F0-75F1-4E13-98E1-1FBA68E15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3D3E3C75-AE4A-4514-B4D2-1307A6648F4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51C24F9-13F7-4A35-AA35-9BC603AF63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6F4AE1DE-1B0D-43E9-94D9-62F3A07E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1EAF2CA-1704-4BFF-86FC-1F844DDF5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820137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8F3CF2-F7A9-4F11-B382-38A2722B0D4F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EB1C3D-A76E-490F-BBD2-E58DD21AE3A1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203C4E6-EC7C-1F40-86EA-065A6220FC54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457200" y="1828799"/>
            <a:ext cx="11247120" cy="4179889"/>
          </a:xfr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tIns="2560320"/>
          <a:lstStyle>
            <a:lvl1pPr algn="ctr">
              <a:defRPr b="0" i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chart adjust size as needed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0CB498-EAA7-4390-B1F6-D645C7810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F85D99A-810D-47AB-BB91-A93A91F922A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126F3D7E-DF67-45ED-8A5B-D24FFE4F7F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693B169-FB68-4722-A393-DA504484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EFAEEB4-8A6A-4C60-91DF-CED1E2710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169418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ACF38C-F2B7-42D8-B179-6AC594C125B8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F452C-388D-4AEF-A41B-D58BEC9125B0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ABE8C2-B407-4668-93E2-0AB500227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7C71AD98-43C1-4B44-BD16-A2AC82688C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521BE056-4E7F-41B4-B79F-6147E6C0E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20" name="Title 15">
            <a:extLst>
              <a:ext uri="{FF2B5EF4-FFF2-40B4-BE49-F238E27FC236}">
                <a16:creationId xmlns:a16="http://schemas.microsoft.com/office/drawing/2014/main" id="{9C7F8C39-538A-4240-962A-CBD12505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A9C74F7-2484-4EDA-80EC-7005C8B65F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84038F-1D4F-433A-AEA2-C97CE86FEA1F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5BA34-6CD5-474F-8E0B-EDBD871108E1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F6B797-20B3-4E45-AA20-B11F6D20C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BB48365-87F8-49A1-91DF-B0D46B3CFF6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62F3210-0218-4593-B47E-D03039365C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nd eyebr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038C9A5A-DF00-4E1E-9AE5-630B0B1C26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71600" y="457200"/>
            <a:ext cx="10360152" cy="4910328"/>
          </a:xfrm>
          <a:custGeom>
            <a:avLst/>
            <a:gdLst>
              <a:gd name="connsiteX0" fmla="*/ 0 w 10360152"/>
              <a:gd name="connsiteY0" fmla="*/ 0 h 4910328"/>
              <a:gd name="connsiteX1" fmla="*/ 10360152 w 10360152"/>
              <a:gd name="connsiteY1" fmla="*/ 0 h 4910328"/>
              <a:gd name="connsiteX2" fmla="*/ 10360152 w 10360152"/>
              <a:gd name="connsiteY2" fmla="*/ 4910328 h 4910328"/>
              <a:gd name="connsiteX3" fmla="*/ 0 w 10360152"/>
              <a:gd name="connsiteY3" fmla="*/ 4910328 h 4910328"/>
              <a:gd name="connsiteX4" fmla="*/ 0 w 10360152"/>
              <a:gd name="connsiteY4" fmla="*/ 4325112 h 4910328"/>
              <a:gd name="connsiteX5" fmla="*/ 4724398 w 10360152"/>
              <a:gd name="connsiteY5" fmla="*/ 4325112 h 4910328"/>
              <a:gd name="connsiteX6" fmla="*/ 4724398 w 10360152"/>
              <a:gd name="connsiteY6" fmla="*/ 1371600 h 4910328"/>
              <a:gd name="connsiteX7" fmla="*/ 0 w 10360152"/>
              <a:gd name="connsiteY7" fmla="*/ 1371600 h 49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0152" h="4910328">
                <a:moveTo>
                  <a:pt x="0" y="0"/>
                </a:moveTo>
                <a:lnTo>
                  <a:pt x="10360152" y="0"/>
                </a:lnTo>
                <a:lnTo>
                  <a:pt x="10360152" y="4910328"/>
                </a:lnTo>
                <a:lnTo>
                  <a:pt x="0" y="4910328"/>
                </a:lnTo>
                <a:lnTo>
                  <a:pt x="0" y="4325112"/>
                </a:lnTo>
                <a:lnTo>
                  <a:pt x="4724398" y="4325112"/>
                </a:lnTo>
                <a:lnTo>
                  <a:pt x="4724398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tIns="1005840" rIns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Pic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F17C8C-1234-4524-992E-E1158DFAEA2E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2749E2-B407-3D48-A30F-8E6215359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06DFEB4-C22B-4660-8B98-03308F89E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FAF00F-4763-4474-955C-8EBFAD7C5008}"/>
              </a:ext>
            </a:extLst>
          </p:cNvPr>
          <p:cNvSpPr/>
          <p:nvPr userDrawn="1"/>
        </p:nvSpPr>
        <p:spPr bwMode="auto">
          <a:xfrm>
            <a:off x="0" y="1820425"/>
            <a:ext cx="6095998" cy="29535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7A6E329-CB7E-4C99-AF33-A15E835E5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297680"/>
            <a:ext cx="2157454" cy="303396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F84C6F3-0D99-4D70-AE1A-14BE3D3D6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3593592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39F34-2275-4BB7-9F98-A182DF1551D4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3885F9D4-FCDE-BD46-A441-9DE0B73F38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2014776"/>
            <a:ext cx="5166360" cy="412931"/>
          </a:xfrm>
        </p:spPr>
        <p:txBody>
          <a:bodyPr rIns="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sz="1000" b="1" cap="all" spc="100" baseline="0">
                <a:solidFill>
                  <a:schemeClr val="tx1"/>
                </a:solidFill>
              </a:defRPr>
            </a:lvl1pPr>
            <a:lvl2pPr>
              <a:defRPr sz="1000" b="1" cap="all" spc="100" baseline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000" b="1" i="0" cap="all" spc="1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EYEBROW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329BEF-C96E-3244-AF0B-0E139204A46B}"/>
              </a:ext>
            </a:extLst>
          </p:cNvPr>
          <p:cNvCxnSpPr>
            <a:cxnSpLocks/>
          </p:cNvCxnSpPr>
          <p:nvPr userDrawn="1"/>
        </p:nvCxnSpPr>
        <p:spPr>
          <a:xfrm>
            <a:off x="457199" y="2455405"/>
            <a:ext cx="51663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996566D-E3C7-4510-8555-3ECF1D8B4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with image and eyebrow —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56071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BEE3138-6B02-C347-A590-9B766E7E1B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138" y="931067"/>
            <a:ext cx="1084262" cy="1443833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algn="ctr">
              <a:defRPr b="0" i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78AC2-0176-4241-BC19-68F111FBD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2864931"/>
            <a:ext cx="7659687" cy="2494469"/>
          </a:xfrm>
        </p:spPr>
        <p:txBody>
          <a:bodyPr lIns="0" rIns="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98E94-5DF6-4E58-AD1A-50C50B3F69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7943A519-3368-444C-8205-BAD4168421E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1855A-1EFE-44B7-9542-BBBEBEA04945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7D1C4F9-C8B2-4F15-A13B-AFCA5611B6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E78AC81E-DC2D-4208-8BB2-D23380047D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0823" y="1647509"/>
            <a:ext cx="5230368" cy="392365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800" b="1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EB765C6-B69F-401B-A97F-43E692FB6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20824" y="2066163"/>
            <a:ext cx="5230368" cy="329184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6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55060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 i="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B720F9-19E9-D949-BC49-37A2FB423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00300"/>
            <a:ext cx="5350329" cy="2008413"/>
          </a:xfrm>
          <a:solidFill>
            <a:schemeClr val="bg1"/>
          </a:solidFill>
        </p:spPr>
        <p:txBody>
          <a:bodyPr lIns="457200" rIns="457200" anchor="ctr" anchorCtr="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Closing slide — Click to edit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39EAB-B27F-4A69-8301-D921805A18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AD36755A-CFB7-4F62-9D96-5A9D5013A3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B466B-0B33-4842-821D-40FC0869D3CB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12313CB-BBFB-4B6C-8838-3F145B360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2796106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B720F9-19E9-D949-BC49-37A2FB423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00300"/>
            <a:ext cx="5350329" cy="2008413"/>
          </a:xfrm>
          <a:solidFill>
            <a:schemeClr val="bg1"/>
          </a:solidFill>
        </p:spPr>
        <p:txBody>
          <a:bodyPr lIns="457200" rIns="457200" anchor="ctr" anchorCtr="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Closing slide — Click to edit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39EAB-B27F-4A69-8301-D921805A18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AD36755A-CFB7-4F62-9D96-5A9D5013A3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B466B-0B33-4842-821D-40FC0869D3CB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12313CB-BBFB-4B6C-8838-3F145B360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217430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nd eyebrow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038C9A5A-DF00-4E1E-9AE5-630B0B1C26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71600" y="457200"/>
            <a:ext cx="10360152" cy="4910328"/>
          </a:xfrm>
          <a:custGeom>
            <a:avLst/>
            <a:gdLst>
              <a:gd name="connsiteX0" fmla="*/ 0 w 10360152"/>
              <a:gd name="connsiteY0" fmla="*/ 0 h 4910328"/>
              <a:gd name="connsiteX1" fmla="*/ 10360152 w 10360152"/>
              <a:gd name="connsiteY1" fmla="*/ 0 h 4910328"/>
              <a:gd name="connsiteX2" fmla="*/ 10360152 w 10360152"/>
              <a:gd name="connsiteY2" fmla="*/ 4910328 h 4910328"/>
              <a:gd name="connsiteX3" fmla="*/ 0 w 10360152"/>
              <a:gd name="connsiteY3" fmla="*/ 4910328 h 4910328"/>
              <a:gd name="connsiteX4" fmla="*/ 0 w 10360152"/>
              <a:gd name="connsiteY4" fmla="*/ 4325112 h 4910328"/>
              <a:gd name="connsiteX5" fmla="*/ 4724398 w 10360152"/>
              <a:gd name="connsiteY5" fmla="*/ 4325112 h 4910328"/>
              <a:gd name="connsiteX6" fmla="*/ 4724398 w 10360152"/>
              <a:gd name="connsiteY6" fmla="*/ 1371600 h 4910328"/>
              <a:gd name="connsiteX7" fmla="*/ 0 w 10360152"/>
              <a:gd name="connsiteY7" fmla="*/ 1371600 h 49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0152" h="4910328">
                <a:moveTo>
                  <a:pt x="0" y="0"/>
                </a:moveTo>
                <a:lnTo>
                  <a:pt x="10360152" y="0"/>
                </a:lnTo>
                <a:lnTo>
                  <a:pt x="10360152" y="4910328"/>
                </a:lnTo>
                <a:lnTo>
                  <a:pt x="0" y="4910328"/>
                </a:lnTo>
                <a:lnTo>
                  <a:pt x="0" y="4325112"/>
                </a:lnTo>
                <a:lnTo>
                  <a:pt x="4724398" y="4325112"/>
                </a:lnTo>
                <a:lnTo>
                  <a:pt x="4724398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tIns="1005840" rIns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Pic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F17C8C-1234-4524-992E-E1158DFAEA2E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2749E2-B407-3D48-A30F-8E6215359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06DFEB4-C22B-4660-8B98-03308F89E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FAF00F-4763-4474-955C-8EBFAD7C5008}"/>
              </a:ext>
            </a:extLst>
          </p:cNvPr>
          <p:cNvSpPr/>
          <p:nvPr userDrawn="1"/>
        </p:nvSpPr>
        <p:spPr bwMode="auto">
          <a:xfrm>
            <a:off x="0" y="1820425"/>
            <a:ext cx="6095998" cy="29535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7A6E329-CB7E-4C99-AF33-A15E835E5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297680"/>
            <a:ext cx="2157454" cy="303396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F84C6F3-0D99-4D70-AE1A-14BE3D3D6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3593592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39F34-2275-4BB7-9F98-A182DF1551D4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3885F9D4-FCDE-BD46-A441-9DE0B73F38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2014776"/>
            <a:ext cx="5166360" cy="412931"/>
          </a:xfrm>
        </p:spPr>
        <p:txBody>
          <a:bodyPr rIns="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sz="1000" b="1" cap="all" spc="100" baseline="0">
                <a:solidFill>
                  <a:schemeClr val="tx1"/>
                </a:solidFill>
              </a:defRPr>
            </a:lvl1pPr>
            <a:lvl2pPr>
              <a:defRPr sz="1000" b="1" cap="all" spc="100" baseline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000" b="1" i="0" cap="all" spc="1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EYEBROW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329BEF-C96E-3244-AF0B-0E139204A46B}"/>
              </a:ext>
            </a:extLst>
          </p:cNvPr>
          <p:cNvCxnSpPr>
            <a:cxnSpLocks/>
          </p:cNvCxnSpPr>
          <p:nvPr userDrawn="1"/>
        </p:nvCxnSpPr>
        <p:spPr>
          <a:xfrm>
            <a:off x="457199" y="2455405"/>
            <a:ext cx="51663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996566D-E3C7-4510-8555-3ECF1D8B4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with image and eyebrow 2 —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2613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5AB0527-40F9-0B4A-9E3E-046B4A233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DD352E-DF4D-446E-9A60-7583091C589C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6745FB-344D-4188-943E-D28182376830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609F5C0-DCA3-43BB-9640-ED26F710EE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57438D-0593-47FA-B429-C3DE64FC9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211777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no image — click to edit second line if needed 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510F4C07-544E-4DD2-9C21-F577ED2FB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43400"/>
            <a:ext cx="2157454" cy="274320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A9E3402-A66C-4F26-86E2-0EF3C9DC4A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3225916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0B2E61E-429F-4743-B432-4615E5429B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781730"/>
            <a:ext cx="5166360" cy="44805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54899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5AB0527-40F9-0B4A-9E3E-046B4A233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DD352E-DF4D-446E-9A60-7583091C589C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6745FB-344D-4188-943E-D28182376830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609F5C0-DCA3-43BB-9640-ED26F710EE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57438D-0593-47FA-B429-C3DE64FC9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211777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no image 2 — click to edit second line if needed 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510F4C07-544E-4DD2-9C21-F577ED2FB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43400"/>
            <a:ext cx="2157454" cy="274320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A9E3402-A66C-4F26-86E2-0EF3C9DC4A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3225916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0B2E61E-429F-4743-B432-4615E5429B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781730"/>
            <a:ext cx="5166360" cy="44805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46103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br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5AB0527-40F9-0B4A-9E3E-046B4A233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D69C2-429A-47BF-AFC1-919C4469AC6B}"/>
              </a:ext>
            </a:extLst>
          </p:cNvPr>
          <p:cNvCxnSpPr/>
          <p:nvPr userDrawn="1"/>
        </p:nvCxnSpPr>
        <p:spPr>
          <a:xfrm>
            <a:off x="10738017" y="6335876"/>
            <a:ext cx="0" cy="367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57EBCDC8-3858-4B96-BABB-58AE637B40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9554" y="6368931"/>
            <a:ext cx="2466975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dirty="0"/>
              <a:t>Click to insert cobrand 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81A99A-28F5-400A-A06C-4564C61FDFA8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9E3780-1FCA-42E3-91B5-3C07F3064D11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C3DCF4C-2E1B-40D8-B839-277A17EAB1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BF7C3F-7FC1-423D-8774-FED59E4DBCE0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0C785EF-9E17-43E6-868A-A0F48620F1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43400"/>
            <a:ext cx="2157454" cy="274320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A9928E1-888D-4F50-BC02-91B5DA680D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3227832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A9EAD76-6105-44A8-8A8B-286F32267A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781730"/>
            <a:ext cx="5166360" cy="44805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C7E50F4-F140-435A-BF1E-BB5BF832F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211777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cobrand — click to edit second line if needed </a:t>
            </a:r>
          </a:p>
        </p:txBody>
      </p:sp>
    </p:spTree>
    <p:extLst>
      <p:ext uri="{BB962C8B-B14F-4D97-AF65-F5344CB8AC3E}">
        <p14:creationId xmlns:p14="http://schemas.microsoft.com/office/powerpoint/2010/main" val="495077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7F982AE-B441-5D47-8FE2-7C216AC85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673" y="2530432"/>
            <a:ext cx="6199632" cy="1317667"/>
          </a:xfrm>
          <a:solidFill>
            <a:schemeClr val="bg1"/>
          </a:solidFill>
        </p:spPr>
        <p:txBody>
          <a:bodyPr lIns="0" tIns="0" rIns="0" anchor="ctr" anchorCtr="0">
            <a:noAutofit/>
          </a:bodyPr>
          <a:lstStyle>
            <a:lvl1pPr>
              <a:lnSpc>
                <a:spcPct val="90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1 no image — click to edit text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23B3AC3-FF6A-7E40-8C74-6C527274E5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672" y="3947537"/>
            <a:ext cx="6199632" cy="402123"/>
          </a:xfrm>
        </p:spPr>
        <p:txBody>
          <a:bodyPr lIns="0" tIns="0" rIns="22860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F8B42-EA86-E84A-AB99-6D91A9C3F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7376"/>
            <a:ext cx="644234" cy="2089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2F4BF-5814-104F-9DEA-62BEC95415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D15C58-405A-4936-A9EB-228AF76CF04C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375D5E-A88D-4EA9-BC79-11A2499BF2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02485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2584FF-D46F-45F7-B82A-CE42BD4184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E44C43D-DB44-4411-BDB9-A4C2C7084B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FBD8A-D12B-4EFA-A9DB-2DD83E9E322D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4471A6B-1EFF-490E-B279-C8FFAA8D5B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F5985-B02F-458A-8DDC-57916CC8A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673" y="2530432"/>
            <a:ext cx="6199632" cy="1317667"/>
          </a:xfrm>
          <a:solidFill>
            <a:schemeClr val="bg1"/>
          </a:solidFill>
        </p:spPr>
        <p:txBody>
          <a:bodyPr lIns="0" tIns="0" rIns="0" anchor="ctr" anchorCtr="0">
            <a:noAutofit/>
          </a:bodyPr>
          <a:lstStyle>
            <a:lvl1pPr>
              <a:lnSpc>
                <a:spcPct val="90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2 no image — click to edit text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DBEB1D60-90BA-4234-8D5F-520D83E1A2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672" y="3947537"/>
            <a:ext cx="6199632" cy="402123"/>
          </a:xfrm>
        </p:spPr>
        <p:txBody>
          <a:bodyPr lIns="0" tIns="0" rIns="22860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6474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11261723" cy="784226"/>
          </a:xfrm>
          <a:prstGeom prst="rect">
            <a:avLst/>
          </a:prstGeom>
        </p:spPr>
        <p:txBody>
          <a:bodyPr vert="horz" lIns="0" tIns="0" rIns="2286000" bIns="0" rtlCol="0" anchor="t" anchorCtr="0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MasterTextPlaceholder"/>
          <p:cNvSpPr>
            <a:spLocks noGrp="1"/>
          </p:cNvSpPr>
          <p:nvPr>
            <p:ph type="body" idx="1"/>
          </p:nvPr>
        </p:nvSpPr>
        <p:spPr>
          <a:xfrm>
            <a:off x="457200" y="1541417"/>
            <a:ext cx="11264900" cy="4467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19672"/>
            <a:ext cx="347472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0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/>
              <a:t>© YYYY WTW. Proprietary and confidential. For WTW and WTW client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675" y="6400800"/>
            <a:ext cx="3063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Path" hidden="1">
            <a:extLst>
              <a:ext uri="{FF2B5EF4-FFF2-40B4-BE49-F238E27FC236}">
                <a16:creationId xmlns:a16="http://schemas.microsoft.com/office/drawing/2014/main" id="{F9C5059E-AB21-79D2-2207-5DE44F25F6A8}"/>
              </a:ext>
            </a:extLst>
          </p:cNvPr>
          <p:cNvSpPr txBox="1">
            <a:spLocks/>
          </p:cNvSpPr>
          <p:nvPr userDrawn="1"/>
        </p:nvSpPr>
        <p:spPr>
          <a:xfrm>
            <a:off x="4205077" y="6519672"/>
            <a:ext cx="347472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0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/>
              <a:t>Path</a:t>
            </a:r>
          </a:p>
        </p:txBody>
      </p:sp>
      <p:sp>
        <p:nvSpPr>
          <p:cNvPr id="4" name="Draft">
            <a:extLst>
              <a:ext uri="{FF2B5EF4-FFF2-40B4-BE49-F238E27FC236}">
                <a16:creationId xmlns:a16="http://schemas.microsoft.com/office/drawing/2014/main" id="{8B59C06F-AAAE-21A1-F207-3FDF3B30F14D}"/>
              </a:ext>
            </a:extLst>
          </p:cNvPr>
          <p:cNvSpPr/>
          <p:nvPr userDrawn="1">
            <p:custDataLst>
              <p:tags r:id="rId35"/>
            </p:custDataLst>
          </p:nvPr>
        </p:nvSpPr>
        <p:spPr bwMode="auto">
          <a:xfrm rot="19671443">
            <a:off x="2648365" y="1957824"/>
            <a:ext cx="6895269" cy="29423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0" b="0" i="0">
                <a:solidFill>
                  <a:schemeClr val="bg1">
                    <a:lumMod val="8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GB" sz="12000" b="0" i="0" dirty="0">
              <a:solidFill>
                <a:schemeClr val="bg1">
                  <a:lumMod val="85000"/>
                </a:schemeClr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4" r:id="rId2"/>
    <p:sldLayoutId id="2147483872" r:id="rId3"/>
    <p:sldLayoutId id="2147483878" r:id="rId4"/>
    <p:sldLayoutId id="2147483870" r:id="rId5"/>
    <p:sldLayoutId id="2147483875" r:id="rId6"/>
    <p:sldLayoutId id="2147483871" r:id="rId7"/>
    <p:sldLayoutId id="2147483786" r:id="rId8"/>
    <p:sldLayoutId id="2147483816" r:id="rId9"/>
    <p:sldLayoutId id="2147483817" r:id="rId10"/>
    <p:sldLayoutId id="2147483851" r:id="rId11"/>
    <p:sldLayoutId id="2147483877" r:id="rId12"/>
    <p:sldLayoutId id="2147483864" r:id="rId13"/>
    <p:sldLayoutId id="2147483858" r:id="rId14"/>
    <p:sldLayoutId id="2147483850" r:id="rId15"/>
    <p:sldLayoutId id="2147483849" r:id="rId16"/>
    <p:sldLayoutId id="2147483859" r:id="rId17"/>
    <p:sldLayoutId id="2147483861" r:id="rId18"/>
    <p:sldLayoutId id="2147483865" r:id="rId19"/>
    <p:sldLayoutId id="2147483746" r:id="rId20"/>
    <p:sldLayoutId id="2147483854" r:id="rId21"/>
    <p:sldLayoutId id="2147483855" r:id="rId22"/>
    <p:sldLayoutId id="2147483856" r:id="rId23"/>
    <p:sldLayoutId id="2147483857" r:id="rId24"/>
    <p:sldLayoutId id="2147483747" r:id="rId25"/>
    <p:sldLayoutId id="2147483809" r:id="rId26"/>
    <p:sldLayoutId id="2147483818" r:id="rId27"/>
    <p:sldLayoutId id="2147483760" r:id="rId28"/>
    <p:sldLayoutId id="2147483756" r:id="rId29"/>
    <p:sldLayoutId id="2147483801" r:id="rId30"/>
    <p:sldLayoutId id="2147483708" r:id="rId31"/>
    <p:sldLayoutId id="2147483813" r:id="rId32"/>
    <p:sldLayoutId id="2147483876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Roboto Medium" panose="02000000000000000000" pitchFamily="2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Tx/>
        <a:buNone/>
        <a:tabLst>
          <a:tab pos="280988" algn="l"/>
        </a:tabLst>
        <a:defRPr sz="1600" b="1" i="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228600" indent="-228600" algn="l" defTabSz="292608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6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3pPr>
      <a:lvl4pPr marL="457200" marR="0" indent="-228600" algn="l" defTabSz="292608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System Font Regular"/>
        <a:buChar char="–"/>
        <a:tabLst/>
        <a:defRPr sz="14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4pPr>
      <a:lvl5pPr marL="685800" indent="-228600" algn="l" defTabSz="292608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Arial" panose="020B0604020202020204" pitchFamily="34" charset="0"/>
        <a:buChar char="•"/>
        <a:tabLst>
          <a:tab pos="292608" algn="l"/>
          <a:tab pos="585216" algn="l"/>
        </a:tabLst>
        <a:defRPr sz="12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5pPr>
      <a:lvl6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Arial" panose="020B0604020202020204" pitchFamily="34" charset="0"/>
        <a:buChar char="‒"/>
        <a:tabLst/>
        <a:defRPr sz="12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6pPr>
      <a:lvl7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+mj-lt"/>
        <a:buAutoNum type="arabicPeriod"/>
        <a:tabLst/>
        <a:defRPr sz="16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+mj-lt"/>
        <a:buAutoNum type="arabicPeriod"/>
        <a:tabLst/>
        <a:defRPr sz="14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8pPr>
      <a:lvl9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+mj-lt"/>
        <a:buAutoNum type="arabicPeriod"/>
        <a:tabLst/>
        <a:defRPr sz="12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08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12" userDrawn="1">
          <p15:clr>
            <a:srgbClr val="F26B43"/>
          </p15:clr>
        </p15:guide>
        <p15:guide id="13" pos="7389" userDrawn="1">
          <p15:clr>
            <a:srgbClr val="F26B43"/>
          </p15:clr>
        </p15:guide>
        <p15:guide id="15" pos="4976" userDrawn="1">
          <p15:clr>
            <a:srgbClr val="F26B43"/>
          </p15:clr>
        </p15:guide>
        <p15:guide id="16" pos="5118" userDrawn="1">
          <p15:clr>
            <a:srgbClr val="F26B43"/>
          </p15:clr>
        </p15:guide>
        <p15:guide id="23" orient="horz" pos="4200" userDrawn="1">
          <p15:clr>
            <a:srgbClr val="F26B43"/>
          </p15:clr>
        </p15:guide>
        <p15:guide id="31" orient="horz" pos="3785" userDrawn="1">
          <p15:clr>
            <a:srgbClr val="F26B43"/>
          </p15:clr>
        </p15:guide>
        <p15:guide id="32" orient="horz" pos="3936" userDrawn="1">
          <p15:clr>
            <a:srgbClr val="F26B43"/>
          </p15:clr>
        </p15:guide>
        <p15:guide id="37" pos="2560" userDrawn="1">
          <p15:clr>
            <a:srgbClr val="F26B43"/>
          </p15:clr>
        </p15:guide>
        <p15:guide id="40" pos="3768" userDrawn="1">
          <p15:clr>
            <a:srgbClr val="F26B43"/>
          </p15:clr>
        </p15:guide>
        <p15:guide id="48" orient="horz" pos="1152" userDrawn="1">
          <p15:clr>
            <a:srgbClr val="F26B43"/>
          </p15:clr>
        </p15:guide>
        <p15:guide id="49" orient="horz" pos="783" userDrawn="1">
          <p15:clr>
            <a:srgbClr val="F26B43"/>
          </p15:clr>
        </p15:guide>
        <p15:guide id="51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7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17" Type="http://schemas.openxmlformats.org/officeDocument/2006/relationships/image" Target="../media/image18.png"/><Relationship Id="rId2" Type="http://schemas.openxmlformats.org/officeDocument/2006/relationships/image" Target="../media/image64.png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29.xml"/><Relationship Id="rId6" Type="http://schemas.openxmlformats.org/officeDocument/2006/relationships/slide" Target="slide24.xml"/><Relationship Id="rId11" Type="http://schemas.openxmlformats.org/officeDocument/2006/relationships/image" Target="../media/image71.png"/><Relationship Id="rId5" Type="http://schemas.openxmlformats.org/officeDocument/2006/relationships/slide" Target="slide4.xml"/><Relationship Id="rId15" Type="http://schemas.openxmlformats.org/officeDocument/2006/relationships/image" Target="../media/image75.png"/><Relationship Id="rId10" Type="http://schemas.openxmlformats.org/officeDocument/2006/relationships/image" Target="../media/image70.svg"/><Relationship Id="rId4" Type="http://schemas.openxmlformats.org/officeDocument/2006/relationships/image" Target="../media/image66.png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hyperlink" Target="mailto:assurance@cdg55.fr" TargetMode="External"/><Relationship Id="rId4" Type="http://schemas.openxmlformats.org/officeDocument/2006/relationships/image" Target="../media/image23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16.png"/><Relationship Id="rId4" Type="http://schemas.openxmlformats.org/officeDocument/2006/relationships/image" Target="../media/image27.sv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3F2908-86AB-41C5-B116-8CA6178289B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197" y="2440603"/>
            <a:ext cx="5166360" cy="452106"/>
          </a:xfrm>
        </p:spPr>
        <p:txBody>
          <a:bodyPr/>
          <a:lstStyle/>
          <a:p>
            <a:r>
              <a:rPr lang="en-GB" sz="2800" dirty="0"/>
              <a:t>Contrat groupe Assurance Statutaire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58E11-9EEB-4E5A-87AF-7AADE618CF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197" y="3154680"/>
            <a:ext cx="3169920" cy="274320"/>
          </a:xfrm>
        </p:spPr>
        <p:txBody>
          <a:bodyPr/>
          <a:lstStyle/>
          <a:p>
            <a:r>
              <a:rPr lang="en-GB" sz="1800" dirty="0"/>
              <a:t>A effet du 1er Janvier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FCABAC-AC04-4C2A-9088-359AFD592815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260980" y="3798737"/>
            <a:ext cx="5362577" cy="452106"/>
          </a:xfrm>
        </p:spPr>
        <p:txBody>
          <a:bodyPr/>
          <a:lstStyle/>
          <a:p>
            <a:pPr algn="ctr"/>
            <a:r>
              <a:rPr lang="en-GB" sz="1800" dirty="0" err="1"/>
              <a:t>Contrat</a:t>
            </a:r>
            <a:r>
              <a:rPr lang="en-GB" sz="1800" dirty="0"/>
              <a:t> Groupe Centre de Gestion de la Meuse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D1D879C-918C-430B-AF91-6BDF3AA3C1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 indent="0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AB228EFA-1305-3D5A-C708-11DB1AF589A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t="26625" b="26625"/>
          <a:stretch/>
        </p:blipFill>
        <p:spPr/>
      </p:pic>
      <p:pic>
        <p:nvPicPr>
          <p:cNvPr id="10" name="Espace réservé pour une image  11" descr="Une image contenant personne, habits, Visage humain, sourire">
            <a:extLst>
              <a:ext uri="{FF2B5EF4-FFF2-40B4-BE49-F238E27FC236}">
                <a16:creationId xmlns:a16="http://schemas.microsoft.com/office/drawing/2014/main" id="{CE5602FE-14CC-10D1-B7E7-CB5F8BE861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 b="14449"/>
          <a:stretch/>
        </p:blipFill>
        <p:spPr>
          <a:xfrm>
            <a:off x="1371600" y="457200"/>
            <a:ext cx="10360025" cy="4910138"/>
          </a:xfrm>
          <a:custGeom>
            <a:avLst/>
            <a:gdLst>
              <a:gd name="connsiteX0" fmla="*/ 0 w 10360152"/>
              <a:gd name="connsiteY0" fmla="*/ 0 h 4910328"/>
              <a:gd name="connsiteX1" fmla="*/ 10360152 w 10360152"/>
              <a:gd name="connsiteY1" fmla="*/ 0 h 4910328"/>
              <a:gd name="connsiteX2" fmla="*/ 10360152 w 10360152"/>
              <a:gd name="connsiteY2" fmla="*/ 4910328 h 4910328"/>
              <a:gd name="connsiteX3" fmla="*/ 0 w 10360152"/>
              <a:gd name="connsiteY3" fmla="*/ 4910328 h 4910328"/>
              <a:gd name="connsiteX4" fmla="*/ 0 w 10360152"/>
              <a:gd name="connsiteY4" fmla="*/ 4325112 h 4910328"/>
              <a:gd name="connsiteX5" fmla="*/ 4724398 w 10360152"/>
              <a:gd name="connsiteY5" fmla="*/ 4325112 h 4910328"/>
              <a:gd name="connsiteX6" fmla="*/ 4724398 w 10360152"/>
              <a:gd name="connsiteY6" fmla="*/ 1371600 h 4910328"/>
              <a:gd name="connsiteX7" fmla="*/ 0 w 10360152"/>
              <a:gd name="connsiteY7" fmla="*/ 1371600 h 49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0152" h="4910328">
                <a:moveTo>
                  <a:pt x="0" y="0"/>
                </a:moveTo>
                <a:lnTo>
                  <a:pt x="10360152" y="0"/>
                </a:lnTo>
                <a:lnTo>
                  <a:pt x="10360152" y="4910328"/>
                </a:lnTo>
                <a:lnTo>
                  <a:pt x="0" y="4910328"/>
                </a:lnTo>
                <a:lnTo>
                  <a:pt x="0" y="4325112"/>
                </a:lnTo>
                <a:lnTo>
                  <a:pt x="4724398" y="4325112"/>
                </a:lnTo>
                <a:lnTo>
                  <a:pt x="4724398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BFBFBF"/>
          </a:solidFill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75411F9-1205-B708-05F5-1B5F3A9F5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641" y="2865239"/>
            <a:ext cx="920797" cy="933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77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E9869-8460-7682-2F05-639A1186C4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24041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15EBA-07A7-65DF-8728-64C728E5E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938" y="6541359"/>
            <a:ext cx="3200400" cy="91440"/>
          </a:xfrm>
        </p:spPr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15429620-5F99-6363-A19F-E95F40A58D90}"/>
              </a:ext>
            </a:extLst>
          </p:cNvPr>
          <p:cNvSpPr txBox="1">
            <a:spLocks/>
          </p:cNvSpPr>
          <p:nvPr/>
        </p:nvSpPr>
        <p:spPr>
          <a:xfrm>
            <a:off x="397573" y="131982"/>
            <a:ext cx="11261723" cy="618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Collectivités jusqu’à 30 agents CNRACL</a:t>
            </a:r>
            <a:endParaRPr lang="fr-FR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22CC0D0-CEA2-64BB-3B8F-32462D9D81DA}"/>
              </a:ext>
            </a:extLst>
          </p:cNvPr>
          <p:cNvSpPr txBox="1"/>
          <p:nvPr/>
        </p:nvSpPr>
        <p:spPr>
          <a:xfrm>
            <a:off x="342985" y="5478650"/>
            <a:ext cx="4438798" cy="560085"/>
          </a:xfrm>
          <a:prstGeom prst="rect">
            <a:avLst/>
          </a:prstGeom>
          <a:noFill/>
        </p:spPr>
        <p:txBody>
          <a:bodyPr wrap="square" lIns="0" tIns="91440" rIns="0" bIns="0" rtlCol="0">
            <a:normAutofit fontScale="92500" lnSpcReduction="20000"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30</a:t>
            </a:r>
            <a:r>
              <a:rPr lang="fr-FR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 jours de franchises fixe </a:t>
            </a:r>
            <a:r>
              <a:rPr lang="fr-FR" sz="16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en AT/MP – LM/LD </a:t>
            </a:r>
          </a:p>
          <a:p>
            <a:pPr marL="0" indent="-3657600" algn="l"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et Maladie ordinaire</a:t>
            </a:r>
            <a:endParaRPr lang="fr-FR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7A0B8AD-FEDD-1406-8037-35FBF13E2B96}"/>
              </a:ext>
            </a:extLst>
          </p:cNvPr>
          <p:cNvSpPr txBox="1"/>
          <p:nvPr/>
        </p:nvSpPr>
        <p:spPr>
          <a:xfrm>
            <a:off x="1015962" y="875933"/>
            <a:ext cx="3820988" cy="5024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91440" rIns="0" bIns="0" rtlCol="0" anchor="ctr">
            <a:normAutofit lnSpcReduction="10000"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16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SOUSCRIPTION A L’ENSEMBLE DES </a:t>
            </a:r>
            <a:r>
              <a:rPr lang="fr-FR" sz="1600" b="1" i="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RISQUES :</a:t>
            </a:r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600" b="1" i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DECES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600" b="1" i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ACCIDENT DE TRAVAIL / 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MALADIES PROFESSIONNELLES/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600" b="1" i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INDEMNITES JOURNALIERES ET FRAIS MEDICAUX</a:t>
            </a:r>
          </a:p>
          <a:p>
            <a:pPr indent="-3657600" algn="ctr"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CONGE LONGUE MALADIE /  CONGE LONGUE DUREE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indent="-3657600" algn="ctr"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MATERNITE (y compris les pathologiques) / ADOPTION / PATERNITE / ACCUEIL DE L’ENFANT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indent="-3657600" algn="ctr"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MALADIE ORDINAIRE (Y COMPRIS LE TPT SANS LIEN AVEC UN ARRET PREALABLE)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093985D2-CAAA-FB3D-52F4-65D3CF1B76BD}"/>
              </a:ext>
            </a:extLst>
          </p:cNvPr>
          <p:cNvSpPr/>
          <p:nvPr/>
        </p:nvSpPr>
        <p:spPr bwMode="auto">
          <a:xfrm>
            <a:off x="5646008" y="2992443"/>
            <a:ext cx="1314217" cy="560085"/>
          </a:xfrm>
          <a:prstGeom prst="right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16A4A5C-58DF-ECF5-AF63-A48DADB613DF}"/>
              </a:ext>
            </a:extLst>
          </p:cNvPr>
          <p:cNvSpPr txBox="1"/>
          <p:nvPr/>
        </p:nvSpPr>
        <p:spPr>
          <a:xfrm>
            <a:off x="8054316" y="1811529"/>
            <a:ext cx="3604980" cy="348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72000" tIns="91440" rIns="72000" bIns="0" rtlCol="0" anchor="ctr">
            <a:normAutofit/>
          </a:bodyPr>
          <a:lstStyle/>
          <a:p>
            <a:pPr marL="0" indent="-3657600" algn="ctr"/>
            <a:r>
              <a:rPr lang="fr-FR" sz="1400" b="1" dirty="0"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fr-FR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OPTIONS POSSIBLES SELON 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-3657600" algn="ctr"/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657600" algn="ctr" defTabSz="487363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Franchise au choix de la collectivité en maladie ordinaire</a:t>
            </a:r>
          </a:p>
          <a:p>
            <a:pPr marL="0" indent="-3657600" algn="ctr"/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657600" algn="ctr">
              <a:buFontTx/>
              <a:buChar char="-"/>
            </a:pPr>
            <a:endParaRPr lang="fr-FR" sz="1400" b="1" dirty="0">
              <a:solidFill>
                <a:schemeClr val="bg1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2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E05A-E67A-7F6E-8DF6-AB414D83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99C763-8194-C1FA-263E-4C8938CF895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24041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5AE233-7219-DB4F-E8EC-E889EF9EE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938" y="6541359"/>
            <a:ext cx="3200400" cy="91440"/>
          </a:xfrm>
        </p:spPr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0C858477-98A7-0BCF-B705-CA98F6E6F641}"/>
              </a:ext>
            </a:extLst>
          </p:cNvPr>
          <p:cNvSpPr txBox="1">
            <a:spLocks/>
          </p:cNvSpPr>
          <p:nvPr/>
        </p:nvSpPr>
        <p:spPr>
          <a:xfrm>
            <a:off x="397573" y="131982"/>
            <a:ext cx="11261723" cy="618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Collectivités jusqu’à 30 agents CNRACL</a:t>
            </a:r>
          </a:p>
        </p:txBody>
      </p:sp>
      <p:pic>
        <p:nvPicPr>
          <p:cNvPr id="8" name="Graphique 7" descr="Diagramme de flux avec un remplissage uni">
            <a:extLst>
              <a:ext uri="{FF2B5EF4-FFF2-40B4-BE49-F238E27FC236}">
                <a16:creationId xmlns:a16="http://schemas.microsoft.com/office/drawing/2014/main" id="{28C82CD5-2D31-D3A4-7BC6-7F08B6E3D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375" y="3751482"/>
            <a:ext cx="770319" cy="770319"/>
          </a:xfrm>
          <a:prstGeom prst="rect">
            <a:avLst/>
          </a:prstGeom>
        </p:spPr>
      </p:pic>
      <p:sp>
        <p:nvSpPr>
          <p:cNvPr id="31" name="object 154">
            <a:extLst>
              <a:ext uri="{FF2B5EF4-FFF2-40B4-BE49-F238E27FC236}">
                <a16:creationId xmlns:a16="http://schemas.microsoft.com/office/drawing/2014/main" id="{3B2A9657-D878-70EF-23B8-DF59633BB331}"/>
              </a:ext>
            </a:extLst>
          </p:cNvPr>
          <p:cNvSpPr/>
          <p:nvPr/>
        </p:nvSpPr>
        <p:spPr>
          <a:xfrm>
            <a:off x="455696" y="1513928"/>
            <a:ext cx="6287062" cy="1088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 anchor="ctr"/>
          <a:lstStyle/>
          <a:p>
            <a:pPr marL="90488">
              <a:spcBef>
                <a:spcPts val="105"/>
              </a:spcBef>
            </a:pPr>
            <a:endParaRPr lang="fr-FR" sz="1100" b="1" spc="-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54">
            <a:extLst>
              <a:ext uri="{FF2B5EF4-FFF2-40B4-BE49-F238E27FC236}">
                <a16:creationId xmlns:a16="http://schemas.microsoft.com/office/drawing/2014/main" id="{6021EC40-CA4A-C4C5-5123-4A80DB425438}"/>
              </a:ext>
            </a:extLst>
          </p:cNvPr>
          <p:cNvSpPr/>
          <p:nvPr/>
        </p:nvSpPr>
        <p:spPr>
          <a:xfrm>
            <a:off x="422807" y="2882452"/>
            <a:ext cx="6300660" cy="1088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 anchor="ctr"/>
          <a:lstStyle/>
          <a:p>
            <a:pPr marL="90488" algn="ctr">
              <a:spcBef>
                <a:spcPts val="105"/>
              </a:spcBef>
            </a:pPr>
            <a:endParaRPr lang="fr-FR" sz="1100" b="1" spc="-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154">
            <a:extLst>
              <a:ext uri="{FF2B5EF4-FFF2-40B4-BE49-F238E27FC236}">
                <a16:creationId xmlns:a16="http://schemas.microsoft.com/office/drawing/2014/main" id="{C13E1603-5A78-4618-0995-9DFE8F1271A3}"/>
              </a:ext>
            </a:extLst>
          </p:cNvPr>
          <p:cNvSpPr/>
          <p:nvPr/>
        </p:nvSpPr>
        <p:spPr>
          <a:xfrm>
            <a:off x="413655" y="4390754"/>
            <a:ext cx="6274657" cy="1088318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/>
          <a:lstStyle/>
          <a:p>
            <a:pPr indent="-3657600" algn="ctr">
              <a:spcAft>
                <a:spcPts val="600"/>
              </a:spcAft>
            </a:pPr>
            <a:r>
              <a:rPr lang="fr-FR" dirty="0">
                <a:ea typeface="Roboto" panose="02000000000000000000" pitchFamily="2" charset="0"/>
                <a:cs typeface="Times New Roman" panose="02020603050405020304" pitchFamily="18" charset="0"/>
              </a:rPr>
              <a:t>Franchise </a:t>
            </a:r>
            <a:r>
              <a:rPr lang="fr-FR" b="1" dirty="0">
                <a:ea typeface="Roboto" panose="02000000000000000000" pitchFamily="2" charset="0"/>
                <a:cs typeface="Times New Roman" panose="02020603050405020304" pitchFamily="18" charset="0"/>
              </a:rPr>
              <a:t>de 30 jours fixes </a:t>
            </a:r>
            <a:r>
              <a:rPr lang="fr-FR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en Maladie ordinaire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BEDDA91-B9EA-0062-59B1-C74E7448E4B7}"/>
              </a:ext>
            </a:extLst>
          </p:cNvPr>
          <p:cNvSpPr txBox="1"/>
          <p:nvPr/>
        </p:nvSpPr>
        <p:spPr>
          <a:xfrm>
            <a:off x="505573" y="1685885"/>
            <a:ext cx="6174902" cy="560085"/>
          </a:xfrm>
          <a:prstGeom prst="rect">
            <a:avLst/>
          </a:prstGeom>
          <a:noFill/>
        </p:spPr>
        <p:txBody>
          <a:bodyPr wrap="square" lIns="0" tIns="91440" rIns="0" bIns="0" rtlCol="0">
            <a:no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dirty="0">
                <a:ea typeface="Roboto" panose="02000000000000000000" pitchFamily="2" charset="0"/>
                <a:cs typeface="Times New Roman" panose="02020603050405020304" pitchFamily="18" charset="0"/>
              </a:rPr>
              <a:t>Franchise </a:t>
            </a:r>
            <a:r>
              <a:rPr lang="fr-FR" b="1" dirty="0">
                <a:ea typeface="Roboto" panose="02000000000000000000" pitchFamily="2" charset="0"/>
                <a:cs typeface="Times New Roman" panose="02020603050405020304" pitchFamily="18" charset="0"/>
              </a:rPr>
              <a:t>de 10 jours fixes </a:t>
            </a:r>
            <a:r>
              <a:rPr lang="fr-FR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en Maladie ordinaire abrogée si arrêt supérieur à 60 jours continus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5C57243-180A-84C0-CF5B-A261D20A5829}"/>
              </a:ext>
            </a:extLst>
          </p:cNvPr>
          <p:cNvSpPr txBox="1"/>
          <p:nvPr/>
        </p:nvSpPr>
        <p:spPr>
          <a:xfrm>
            <a:off x="7820078" y="253362"/>
            <a:ext cx="4438798" cy="560085"/>
          </a:xfrm>
          <a:prstGeom prst="rect">
            <a:avLst/>
          </a:prstGeom>
          <a:noFill/>
        </p:spPr>
        <p:txBody>
          <a:bodyPr wrap="square" lIns="0" tIns="91440" rIns="0" bIns="0" rtlCol="0">
            <a:normAutofit fontScale="77500" lnSpcReduction="20000"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10 jours de </a:t>
            </a:r>
            <a:r>
              <a:rPr lang="fr-FR" sz="16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f</a:t>
            </a:r>
            <a:r>
              <a:rPr lang="fr-FR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ranchise fixe en Maladie ordinaire, longue maladie-congé de longue durée, acciden</a:t>
            </a:r>
            <a:r>
              <a:rPr lang="fr-FR" sz="16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 et maladies imputables au service</a:t>
            </a:r>
            <a:endParaRPr lang="fr-FR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C8596B9-6026-2EB7-F392-90A553862472}"/>
              </a:ext>
            </a:extLst>
          </p:cNvPr>
          <p:cNvSpPr txBox="1"/>
          <p:nvPr/>
        </p:nvSpPr>
        <p:spPr>
          <a:xfrm>
            <a:off x="1004913" y="3191397"/>
            <a:ext cx="5306850" cy="560085"/>
          </a:xfrm>
          <a:prstGeom prst="rect">
            <a:avLst/>
          </a:prstGeom>
          <a:noFill/>
        </p:spPr>
        <p:txBody>
          <a:bodyPr wrap="square" lIns="0" tIns="91440" rIns="0" bIns="0" rtlCol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dirty="0">
                <a:ea typeface="Roboto" panose="02000000000000000000" pitchFamily="2" charset="0"/>
                <a:cs typeface="Times New Roman" panose="02020603050405020304" pitchFamily="18" charset="0"/>
              </a:rPr>
              <a:t>Franchise </a:t>
            </a:r>
            <a:r>
              <a:rPr lang="fr-FR" b="1" dirty="0">
                <a:ea typeface="Roboto" panose="02000000000000000000" pitchFamily="2" charset="0"/>
                <a:cs typeface="Times New Roman" panose="02020603050405020304" pitchFamily="18" charset="0"/>
              </a:rPr>
              <a:t>de 15 jours fixes </a:t>
            </a:r>
            <a:r>
              <a:rPr lang="fr-FR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en Maladie ordinaire</a:t>
            </a:r>
          </a:p>
        </p:txBody>
      </p:sp>
      <p:sp>
        <p:nvSpPr>
          <p:cNvPr id="62" name="Triangle isocèle 61">
            <a:extLst>
              <a:ext uri="{FF2B5EF4-FFF2-40B4-BE49-F238E27FC236}">
                <a16:creationId xmlns:a16="http://schemas.microsoft.com/office/drawing/2014/main" id="{60D86DB8-957D-125B-C36D-8054196A2EFB}"/>
              </a:ext>
            </a:extLst>
          </p:cNvPr>
          <p:cNvSpPr/>
          <p:nvPr/>
        </p:nvSpPr>
        <p:spPr>
          <a:xfrm rot="5400000">
            <a:off x="7149203" y="1764072"/>
            <a:ext cx="1088318" cy="486479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riangle isocèle 62">
            <a:extLst>
              <a:ext uri="{FF2B5EF4-FFF2-40B4-BE49-F238E27FC236}">
                <a16:creationId xmlns:a16="http://schemas.microsoft.com/office/drawing/2014/main" id="{C764941F-16CF-A08F-6391-F1F788E7FCB9}"/>
              </a:ext>
            </a:extLst>
          </p:cNvPr>
          <p:cNvSpPr/>
          <p:nvPr/>
        </p:nvSpPr>
        <p:spPr>
          <a:xfrm rot="5400000">
            <a:off x="7157992" y="3174583"/>
            <a:ext cx="1088318" cy="50405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E38DC30F-C92F-16F6-E3B2-9D0D14C1CF4E}"/>
              </a:ext>
            </a:extLst>
          </p:cNvPr>
          <p:cNvSpPr/>
          <p:nvPr/>
        </p:nvSpPr>
        <p:spPr>
          <a:xfrm rot="5400000">
            <a:off x="7147474" y="4689944"/>
            <a:ext cx="1088318" cy="48993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63F9D84-4C3A-B570-B2B9-28BAC464751B}"/>
              </a:ext>
            </a:extLst>
          </p:cNvPr>
          <p:cNvSpPr txBox="1"/>
          <p:nvPr/>
        </p:nvSpPr>
        <p:spPr>
          <a:xfrm>
            <a:off x="8555848" y="733353"/>
            <a:ext cx="1082468" cy="478696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9DA20B-8948-085B-1356-DD78AC77A144}"/>
              </a:ext>
            </a:extLst>
          </p:cNvPr>
          <p:cNvSpPr txBox="1"/>
          <p:nvPr/>
        </p:nvSpPr>
        <p:spPr>
          <a:xfrm>
            <a:off x="10779460" y="733353"/>
            <a:ext cx="1082468" cy="478696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15" name="object 151">
            <a:extLst>
              <a:ext uri="{FF2B5EF4-FFF2-40B4-BE49-F238E27FC236}">
                <a16:creationId xmlns:a16="http://schemas.microsoft.com/office/drawing/2014/main" id="{C9042292-AC58-4391-4540-99C08C7F2622}"/>
              </a:ext>
            </a:extLst>
          </p:cNvPr>
          <p:cNvSpPr/>
          <p:nvPr/>
        </p:nvSpPr>
        <p:spPr>
          <a:xfrm>
            <a:off x="8680836" y="1654295"/>
            <a:ext cx="957480" cy="650277"/>
          </a:xfrm>
          <a:custGeom>
            <a:avLst/>
            <a:gdLst/>
            <a:ahLst/>
            <a:cxnLst/>
            <a:rect l="l" t="t" r="r" b="b"/>
            <a:pathLst>
              <a:path w="4695825" h="754380">
                <a:moveTo>
                  <a:pt x="4695444" y="0"/>
                </a:moveTo>
                <a:lnTo>
                  <a:pt x="0" y="0"/>
                </a:lnTo>
                <a:lnTo>
                  <a:pt x="0" y="754379"/>
                </a:lnTo>
                <a:lnTo>
                  <a:pt x="4695444" y="754379"/>
                </a:lnTo>
                <a:lnTo>
                  <a:pt x="4695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 anchorCtr="1"/>
          <a:lstStyle/>
          <a:p>
            <a:r>
              <a:rPr lang="fr-FR" b="1" dirty="0">
                <a:solidFill>
                  <a:schemeClr val="tx2"/>
                </a:solidFill>
              </a:rPr>
              <a:t>6,28%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6" name="object 151">
            <a:extLst>
              <a:ext uri="{FF2B5EF4-FFF2-40B4-BE49-F238E27FC236}">
                <a16:creationId xmlns:a16="http://schemas.microsoft.com/office/drawing/2014/main" id="{BB230197-756E-8D38-6459-359C1293FB97}"/>
              </a:ext>
            </a:extLst>
          </p:cNvPr>
          <p:cNvSpPr/>
          <p:nvPr/>
        </p:nvSpPr>
        <p:spPr>
          <a:xfrm>
            <a:off x="10884251" y="1678797"/>
            <a:ext cx="1002534" cy="650277"/>
          </a:xfrm>
          <a:custGeom>
            <a:avLst/>
            <a:gdLst/>
            <a:ahLst/>
            <a:cxnLst/>
            <a:rect l="l" t="t" r="r" b="b"/>
            <a:pathLst>
              <a:path w="4695825" h="754380">
                <a:moveTo>
                  <a:pt x="4695444" y="0"/>
                </a:moveTo>
                <a:lnTo>
                  <a:pt x="0" y="0"/>
                </a:lnTo>
                <a:lnTo>
                  <a:pt x="0" y="754379"/>
                </a:lnTo>
                <a:lnTo>
                  <a:pt x="4695444" y="754379"/>
                </a:lnTo>
                <a:lnTo>
                  <a:pt x="4695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 anchorCtr="1"/>
          <a:lstStyle/>
          <a:p>
            <a:r>
              <a:rPr lang="fr-FR" b="1" dirty="0">
                <a:solidFill>
                  <a:schemeClr val="tx2"/>
                </a:solidFill>
              </a:rPr>
              <a:t>5,65%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7" name="object 151">
            <a:extLst>
              <a:ext uri="{FF2B5EF4-FFF2-40B4-BE49-F238E27FC236}">
                <a16:creationId xmlns:a16="http://schemas.microsoft.com/office/drawing/2014/main" id="{EF870FDF-EFF4-2EDA-AC20-78ED5AE9B147}"/>
              </a:ext>
            </a:extLst>
          </p:cNvPr>
          <p:cNvSpPr/>
          <p:nvPr/>
        </p:nvSpPr>
        <p:spPr>
          <a:xfrm>
            <a:off x="10872487" y="4617100"/>
            <a:ext cx="957480" cy="650277"/>
          </a:xfrm>
          <a:custGeom>
            <a:avLst/>
            <a:gdLst/>
            <a:ahLst/>
            <a:cxnLst/>
            <a:rect l="l" t="t" r="r" b="b"/>
            <a:pathLst>
              <a:path w="4695825" h="754380">
                <a:moveTo>
                  <a:pt x="4695444" y="0"/>
                </a:moveTo>
                <a:lnTo>
                  <a:pt x="0" y="0"/>
                </a:lnTo>
                <a:lnTo>
                  <a:pt x="0" y="754379"/>
                </a:lnTo>
                <a:lnTo>
                  <a:pt x="4695444" y="754379"/>
                </a:lnTo>
                <a:lnTo>
                  <a:pt x="4695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 anchorCtr="1"/>
          <a:lstStyle/>
          <a:p>
            <a:r>
              <a:rPr lang="fr-FR" b="1" dirty="0">
                <a:solidFill>
                  <a:schemeClr val="tx2"/>
                </a:solidFill>
              </a:rPr>
              <a:t>4,93%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0" name="object 151">
            <a:extLst>
              <a:ext uri="{FF2B5EF4-FFF2-40B4-BE49-F238E27FC236}">
                <a16:creationId xmlns:a16="http://schemas.microsoft.com/office/drawing/2014/main" id="{4CB456F9-F49D-5CF0-347C-5584EF5B139A}"/>
              </a:ext>
            </a:extLst>
          </p:cNvPr>
          <p:cNvSpPr/>
          <p:nvPr/>
        </p:nvSpPr>
        <p:spPr>
          <a:xfrm>
            <a:off x="8680836" y="3101777"/>
            <a:ext cx="957480" cy="650277"/>
          </a:xfrm>
          <a:custGeom>
            <a:avLst/>
            <a:gdLst/>
            <a:ahLst/>
            <a:cxnLst/>
            <a:rect l="l" t="t" r="r" b="b"/>
            <a:pathLst>
              <a:path w="4695825" h="754380">
                <a:moveTo>
                  <a:pt x="4695444" y="0"/>
                </a:moveTo>
                <a:lnTo>
                  <a:pt x="0" y="0"/>
                </a:lnTo>
                <a:lnTo>
                  <a:pt x="0" y="754379"/>
                </a:lnTo>
                <a:lnTo>
                  <a:pt x="4695444" y="754379"/>
                </a:lnTo>
                <a:lnTo>
                  <a:pt x="4695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 anchorCtr="1"/>
          <a:lstStyle/>
          <a:p>
            <a:r>
              <a:rPr lang="fr-FR" b="1" dirty="0">
                <a:solidFill>
                  <a:schemeClr val="tx2"/>
                </a:solidFill>
              </a:rPr>
              <a:t>5,85%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2" name="object 151">
            <a:extLst>
              <a:ext uri="{FF2B5EF4-FFF2-40B4-BE49-F238E27FC236}">
                <a16:creationId xmlns:a16="http://schemas.microsoft.com/office/drawing/2014/main" id="{229A74E6-CCDD-B56D-06EC-E027024FFFF4}"/>
              </a:ext>
            </a:extLst>
          </p:cNvPr>
          <p:cNvSpPr/>
          <p:nvPr/>
        </p:nvSpPr>
        <p:spPr>
          <a:xfrm>
            <a:off x="8694954" y="4609773"/>
            <a:ext cx="957480" cy="650277"/>
          </a:xfrm>
          <a:custGeom>
            <a:avLst/>
            <a:gdLst/>
            <a:ahLst/>
            <a:cxnLst/>
            <a:rect l="l" t="t" r="r" b="b"/>
            <a:pathLst>
              <a:path w="4695825" h="754380">
                <a:moveTo>
                  <a:pt x="4695444" y="0"/>
                </a:moveTo>
                <a:lnTo>
                  <a:pt x="0" y="0"/>
                </a:lnTo>
                <a:lnTo>
                  <a:pt x="0" y="754379"/>
                </a:lnTo>
                <a:lnTo>
                  <a:pt x="4695444" y="754379"/>
                </a:lnTo>
                <a:lnTo>
                  <a:pt x="4695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 anchorCtr="1"/>
          <a:lstStyle/>
          <a:p>
            <a:r>
              <a:rPr lang="fr-FR" b="1" dirty="0">
                <a:solidFill>
                  <a:schemeClr val="tx2"/>
                </a:solidFill>
              </a:rPr>
              <a:t>5,27%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5" name="object 151">
            <a:extLst>
              <a:ext uri="{FF2B5EF4-FFF2-40B4-BE49-F238E27FC236}">
                <a16:creationId xmlns:a16="http://schemas.microsoft.com/office/drawing/2014/main" id="{6EF78428-8890-62FF-3E20-76F6D5175339}"/>
              </a:ext>
            </a:extLst>
          </p:cNvPr>
          <p:cNvSpPr/>
          <p:nvPr/>
        </p:nvSpPr>
        <p:spPr>
          <a:xfrm>
            <a:off x="10884251" y="3101473"/>
            <a:ext cx="957480" cy="650277"/>
          </a:xfrm>
          <a:custGeom>
            <a:avLst/>
            <a:gdLst/>
            <a:ahLst/>
            <a:cxnLst/>
            <a:rect l="l" t="t" r="r" b="b"/>
            <a:pathLst>
              <a:path w="4695825" h="754380">
                <a:moveTo>
                  <a:pt x="4695444" y="0"/>
                </a:moveTo>
                <a:lnTo>
                  <a:pt x="0" y="0"/>
                </a:lnTo>
                <a:lnTo>
                  <a:pt x="0" y="754379"/>
                </a:lnTo>
                <a:lnTo>
                  <a:pt x="4695444" y="754379"/>
                </a:lnTo>
                <a:lnTo>
                  <a:pt x="4695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 anchorCtr="1"/>
          <a:lstStyle/>
          <a:p>
            <a:r>
              <a:rPr lang="fr-FR" b="1" dirty="0">
                <a:solidFill>
                  <a:schemeClr val="tx2"/>
                </a:solidFill>
              </a:rPr>
              <a:t>5,33%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A10E909A-7B67-76AB-AD2D-A8528C703022}"/>
              </a:ext>
            </a:extLst>
          </p:cNvPr>
          <p:cNvSpPr txBox="1">
            <a:spLocks/>
          </p:cNvSpPr>
          <p:nvPr/>
        </p:nvSpPr>
        <p:spPr>
          <a:xfrm>
            <a:off x="465138" y="789609"/>
            <a:ext cx="11261723" cy="618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sz="2800" dirty="0"/>
              <a:t>Contrat CNRACL</a:t>
            </a:r>
          </a:p>
        </p:txBody>
      </p:sp>
    </p:spTree>
    <p:extLst>
      <p:ext uri="{BB962C8B-B14F-4D97-AF65-F5344CB8AC3E}">
        <p14:creationId xmlns:p14="http://schemas.microsoft.com/office/powerpoint/2010/main" val="344048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E9869-8460-7682-2F05-639A1186C4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15EBA-07A7-65DF-8728-64C728E5E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513198"/>
            <a:ext cx="3200400" cy="91440"/>
          </a:xfrm>
        </p:spPr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7" name="object 154">
            <a:extLst>
              <a:ext uri="{FF2B5EF4-FFF2-40B4-BE49-F238E27FC236}">
                <a16:creationId xmlns:a16="http://schemas.microsoft.com/office/drawing/2014/main" id="{5EADEEC7-AA8C-976D-6D64-3B6188F0AA53}"/>
              </a:ext>
            </a:extLst>
          </p:cNvPr>
          <p:cNvSpPr/>
          <p:nvPr/>
        </p:nvSpPr>
        <p:spPr>
          <a:xfrm>
            <a:off x="4195326" y="3195003"/>
            <a:ext cx="4579200" cy="74594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marL="90488">
              <a:spcBef>
                <a:spcPts val="105"/>
              </a:spcBef>
            </a:pPr>
            <a:endParaRPr lang="fr-FR" sz="1100" b="1" spc="-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4A684C-22C5-71C5-7C5E-3E235CF0E21E}"/>
              </a:ext>
            </a:extLst>
          </p:cNvPr>
          <p:cNvSpPr txBox="1"/>
          <p:nvPr/>
        </p:nvSpPr>
        <p:spPr>
          <a:xfrm>
            <a:off x="4295638" y="3287935"/>
            <a:ext cx="4575071" cy="560085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15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Franchise de 10 jours fixes </a:t>
            </a:r>
            <a:r>
              <a:rPr lang="fr-FR" sz="15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en Maladie ordinaire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FE7F114-4B12-4FC5-B98E-44F35D43CF4B}"/>
              </a:ext>
            </a:extLst>
          </p:cNvPr>
          <p:cNvSpPr txBox="1"/>
          <p:nvPr/>
        </p:nvSpPr>
        <p:spPr>
          <a:xfrm>
            <a:off x="148420" y="1640488"/>
            <a:ext cx="3911958" cy="4343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36000" tIns="91440" rIns="36000" bIns="36000" rtlCol="0" anchor="ctr">
            <a:normAutofit/>
          </a:bodyPr>
          <a:lstStyle/>
          <a:p>
            <a:pPr indent="-3657600" algn="ctr">
              <a:spcAft>
                <a:spcPts val="600"/>
              </a:spcAft>
            </a:pPr>
            <a:r>
              <a:rPr lang="fr-FR" sz="16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SOUSCRIPTION A L’ENSEMBLE DES RISQUES : </a:t>
            </a:r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657600" algn="ctr">
              <a:spcAft>
                <a:spcPts val="600"/>
              </a:spcAft>
            </a:pPr>
            <a:endParaRPr lang="fr-FR" sz="1600" b="1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4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ACCIDENT DE TRAVAIL / 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MALADIES PROFESSIONNELLES/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4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INDEMNITES JOURNALIERES</a:t>
            </a:r>
          </a:p>
          <a:p>
            <a:pPr indent="-3657600"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+ 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CONGES GRAVE MALADIE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+</a:t>
            </a:r>
          </a:p>
          <a:p>
            <a:pPr indent="-3657600"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MATERNITE (y compris les pathologiques) / ADOPTION / PATERNITE / ACCUEIL DE L’ENFANT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+</a:t>
            </a:r>
          </a:p>
          <a:p>
            <a:pPr indent="-3657600"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MALADIE ORDINAIRE </a:t>
            </a:r>
          </a:p>
          <a:p>
            <a:pPr indent="-3657600" algn="ctr"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(Franchise au choix)</a:t>
            </a:r>
            <a:endParaRPr lang="fr-FR" sz="1400" b="1" dirty="0">
              <a:solidFill>
                <a:schemeClr val="bg1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1614AD-060F-AFC7-56D9-2A4263CA6DDC}"/>
              </a:ext>
            </a:extLst>
          </p:cNvPr>
          <p:cNvSpPr txBox="1"/>
          <p:nvPr/>
        </p:nvSpPr>
        <p:spPr>
          <a:xfrm>
            <a:off x="11039634" y="2281018"/>
            <a:ext cx="1082468" cy="478696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04233B2-6800-BEB0-0872-788C7E09BD17}"/>
              </a:ext>
            </a:extLst>
          </p:cNvPr>
          <p:cNvSpPr txBox="1"/>
          <p:nvPr/>
        </p:nvSpPr>
        <p:spPr>
          <a:xfrm>
            <a:off x="9534243" y="2285647"/>
            <a:ext cx="1082468" cy="478696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19" name="object 151">
            <a:extLst>
              <a:ext uri="{FF2B5EF4-FFF2-40B4-BE49-F238E27FC236}">
                <a16:creationId xmlns:a16="http://schemas.microsoft.com/office/drawing/2014/main" id="{F9812BF6-4D66-48DE-13B5-9EBC02DCCFFE}"/>
              </a:ext>
            </a:extLst>
          </p:cNvPr>
          <p:cNvSpPr/>
          <p:nvPr/>
        </p:nvSpPr>
        <p:spPr>
          <a:xfrm>
            <a:off x="11102734" y="3102072"/>
            <a:ext cx="957480" cy="746480"/>
          </a:xfrm>
          <a:custGeom>
            <a:avLst/>
            <a:gdLst/>
            <a:ahLst/>
            <a:cxnLst/>
            <a:rect l="l" t="t" r="r" b="b"/>
            <a:pathLst>
              <a:path w="4695825" h="754380">
                <a:moveTo>
                  <a:pt x="4695444" y="0"/>
                </a:moveTo>
                <a:lnTo>
                  <a:pt x="0" y="0"/>
                </a:lnTo>
                <a:lnTo>
                  <a:pt x="0" y="754379"/>
                </a:lnTo>
                <a:lnTo>
                  <a:pt x="4695444" y="754379"/>
                </a:lnTo>
                <a:lnTo>
                  <a:pt x="4695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 anchorCtr="1"/>
          <a:lstStyle/>
          <a:p>
            <a:r>
              <a:rPr lang="fr-FR" b="1" dirty="0">
                <a:solidFill>
                  <a:schemeClr val="tx2"/>
                </a:solidFill>
              </a:rPr>
              <a:t>1,55%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743C26F4-0A5F-F7CD-3D76-7720660B210E}"/>
              </a:ext>
            </a:extLst>
          </p:cNvPr>
          <p:cNvSpPr/>
          <p:nvPr/>
        </p:nvSpPr>
        <p:spPr>
          <a:xfrm rot="5400000">
            <a:off x="8903571" y="3321619"/>
            <a:ext cx="757287" cy="5040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90B6C04-7E76-596A-BCF6-93FCBDEEF4BA}"/>
              </a:ext>
            </a:extLst>
          </p:cNvPr>
          <p:cNvSpPr txBox="1"/>
          <p:nvPr/>
        </p:nvSpPr>
        <p:spPr>
          <a:xfrm>
            <a:off x="4404082" y="4976051"/>
            <a:ext cx="4575071" cy="560085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15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Franchise de 30 jours fixes </a:t>
            </a:r>
            <a:r>
              <a:rPr lang="fr-FR" sz="15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en Maladie ordinaire</a:t>
            </a:r>
          </a:p>
        </p:txBody>
      </p:sp>
      <p:sp>
        <p:nvSpPr>
          <p:cNvPr id="27" name="object 151">
            <a:extLst>
              <a:ext uri="{FF2B5EF4-FFF2-40B4-BE49-F238E27FC236}">
                <a16:creationId xmlns:a16="http://schemas.microsoft.com/office/drawing/2014/main" id="{A7BAEDDE-4691-EBA3-A945-6F0B9F80CAB4}"/>
              </a:ext>
            </a:extLst>
          </p:cNvPr>
          <p:cNvSpPr/>
          <p:nvPr/>
        </p:nvSpPr>
        <p:spPr>
          <a:xfrm>
            <a:off x="9693722" y="3136743"/>
            <a:ext cx="957480" cy="746480"/>
          </a:xfrm>
          <a:custGeom>
            <a:avLst/>
            <a:gdLst/>
            <a:ahLst/>
            <a:cxnLst/>
            <a:rect l="l" t="t" r="r" b="b"/>
            <a:pathLst>
              <a:path w="4695825" h="754380">
                <a:moveTo>
                  <a:pt x="4695444" y="0"/>
                </a:moveTo>
                <a:lnTo>
                  <a:pt x="0" y="0"/>
                </a:lnTo>
                <a:lnTo>
                  <a:pt x="0" y="754379"/>
                </a:lnTo>
                <a:lnTo>
                  <a:pt x="4695444" y="754379"/>
                </a:lnTo>
                <a:lnTo>
                  <a:pt x="4695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 anchorCtr="1"/>
          <a:lstStyle/>
          <a:p>
            <a:r>
              <a:rPr lang="fr-FR" b="1" dirty="0">
                <a:solidFill>
                  <a:schemeClr val="tx2"/>
                </a:solidFill>
              </a:rPr>
              <a:t>1,50%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8B488CB8-B854-B1F7-7315-318B57C382E5}"/>
              </a:ext>
            </a:extLst>
          </p:cNvPr>
          <p:cNvSpPr txBox="1">
            <a:spLocks/>
          </p:cNvSpPr>
          <p:nvPr/>
        </p:nvSpPr>
        <p:spPr>
          <a:xfrm>
            <a:off x="165952" y="69161"/>
            <a:ext cx="11261723" cy="618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Collectivités jusqu’à 30 agents CNRACL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D67FAE-7575-DB10-FF8C-753665DB6FBE}"/>
              </a:ext>
            </a:extLst>
          </p:cNvPr>
          <p:cNvSpPr txBox="1"/>
          <p:nvPr/>
        </p:nvSpPr>
        <p:spPr>
          <a:xfrm>
            <a:off x="165952" y="851026"/>
            <a:ext cx="5438143" cy="366563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endParaRPr lang="fr-FR" sz="1600" b="0" i="0" dirty="0">
              <a:solidFill>
                <a:schemeClr val="tx2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7BB37A3C-22ED-F8BA-5698-E57EE007A144}"/>
              </a:ext>
            </a:extLst>
          </p:cNvPr>
          <p:cNvSpPr txBox="1">
            <a:spLocks/>
          </p:cNvSpPr>
          <p:nvPr/>
        </p:nvSpPr>
        <p:spPr>
          <a:xfrm>
            <a:off x="165952" y="920257"/>
            <a:ext cx="11261723" cy="618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sz="2800" dirty="0"/>
              <a:t>Contrat IRCANTEC</a:t>
            </a:r>
          </a:p>
        </p:txBody>
      </p:sp>
    </p:spTree>
    <p:extLst>
      <p:ext uri="{BB962C8B-B14F-4D97-AF65-F5344CB8AC3E}">
        <p14:creationId xmlns:p14="http://schemas.microsoft.com/office/powerpoint/2010/main" val="422920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E9869-8460-7682-2F05-639A1186C4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15EBA-07A7-65DF-8728-64C728E5E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513198"/>
            <a:ext cx="3200400" cy="91440"/>
          </a:xfrm>
        </p:spPr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29FC97-4E9B-E1A4-4D4B-8DB916EED7BA}"/>
              </a:ext>
            </a:extLst>
          </p:cNvPr>
          <p:cNvSpPr txBox="1"/>
          <p:nvPr/>
        </p:nvSpPr>
        <p:spPr>
          <a:xfrm>
            <a:off x="815984" y="2000315"/>
            <a:ext cx="3599998" cy="560085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16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Traitement Indiciaire de Base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D1D05C-CA7E-4822-B0B7-85924243C778}"/>
              </a:ext>
            </a:extLst>
          </p:cNvPr>
          <p:cNvSpPr txBox="1"/>
          <p:nvPr/>
        </p:nvSpPr>
        <p:spPr>
          <a:xfrm>
            <a:off x="295165" y="4366499"/>
            <a:ext cx="4575071" cy="560085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30</a:t>
            </a:r>
            <a:r>
              <a:rPr lang="fr-FR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 jours de Franchises fixe en Maladie ordinaire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F6FBE3-97EB-4092-AC24-D5422DB8326F}"/>
              </a:ext>
            </a:extLst>
          </p:cNvPr>
          <p:cNvSpPr txBox="1"/>
          <p:nvPr/>
        </p:nvSpPr>
        <p:spPr>
          <a:xfrm>
            <a:off x="815982" y="1342145"/>
            <a:ext cx="3911958" cy="478696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>
              <a:spcAft>
                <a:spcPts val="600"/>
              </a:spcAft>
            </a:pP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L’élément de base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BD68F1-E373-6DCE-5925-090F9413D5EB}"/>
              </a:ext>
            </a:extLst>
          </p:cNvPr>
          <p:cNvSpPr txBox="1"/>
          <p:nvPr/>
        </p:nvSpPr>
        <p:spPr>
          <a:xfrm>
            <a:off x="815983" y="3499221"/>
            <a:ext cx="3600000" cy="560085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16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Nouvelle Bonification Indiciaire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8CB8F3-A83D-93A6-1BEC-2F30ABE34831}"/>
              </a:ext>
            </a:extLst>
          </p:cNvPr>
          <p:cNvSpPr txBox="1"/>
          <p:nvPr/>
        </p:nvSpPr>
        <p:spPr>
          <a:xfrm>
            <a:off x="815983" y="2779885"/>
            <a:ext cx="9551905" cy="478696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>
              <a:spcAft>
                <a:spcPts val="600"/>
              </a:spcAft>
            </a:pP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Les éléments optionnels au choix de la collectivité :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FD195C73-8A60-4C1E-DADD-1128171C03B0}"/>
              </a:ext>
            </a:extLst>
          </p:cNvPr>
          <p:cNvSpPr txBox="1">
            <a:spLocks/>
          </p:cNvSpPr>
          <p:nvPr/>
        </p:nvSpPr>
        <p:spPr>
          <a:xfrm>
            <a:off x="465139" y="378445"/>
            <a:ext cx="9044622" cy="7842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Assiette de l’assurance de la collectivité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3099AA-0393-24E4-0769-F6D66B455EE2}"/>
              </a:ext>
            </a:extLst>
          </p:cNvPr>
          <p:cNvSpPr txBox="1"/>
          <p:nvPr/>
        </p:nvSpPr>
        <p:spPr>
          <a:xfrm>
            <a:off x="815983" y="4285110"/>
            <a:ext cx="3600000" cy="560085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16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Supplément Familial de Traitement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6C6D07-1E90-7AF1-0F96-E4207F0B471C}"/>
              </a:ext>
            </a:extLst>
          </p:cNvPr>
          <p:cNvSpPr txBox="1"/>
          <p:nvPr/>
        </p:nvSpPr>
        <p:spPr>
          <a:xfrm>
            <a:off x="5053427" y="3499221"/>
            <a:ext cx="3600000" cy="560085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16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Les Primes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7BBD76-CB7C-AEC6-FD4C-6AFFA01CA52E}"/>
              </a:ext>
            </a:extLst>
          </p:cNvPr>
          <p:cNvSpPr txBox="1"/>
          <p:nvPr/>
        </p:nvSpPr>
        <p:spPr>
          <a:xfrm>
            <a:off x="5053427" y="4315711"/>
            <a:ext cx="3600000" cy="529485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16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Les Charges Patronales 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6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(40% du TIB+NBI)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4028D2-5F12-C5E1-1224-289F9331A16D}"/>
              </a:ext>
            </a:extLst>
          </p:cNvPr>
          <p:cNvSpPr txBox="1"/>
          <p:nvPr/>
        </p:nvSpPr>
        <p:spPr>
          <a:xfrm>
            <a:off x="9945858" y="0"/>
            <a:ext cx="2246142" cy="6302326"/>
          </a:xfrm>
          <a:prstGeom prst="rect">
            <a:avLst/>
          </a:prstGeom>
          <a:solidFill>
            <a:srgbClr val="7F35B2"/>
          </a:solidFill>
        </p:spPr>
        <p:txBody>
          <a:bodyPr wrap="square" lIns="0" tIns="91440" rIns="0" bIns="0" rtlCol="0" anchor="ctr">
            <a:normAutofit/>
          </a:bodyPr>
          <a:lstStyle/>
          <a:p>
            <a:pPr marL="0" indent="-3657600" algn="ctr">
              <a:spcAft>
                <a:spcPts val="600"/>
              </a:spcAft>
            </a:pPr>
            <a:endParaRPr lang="fr-FR" sz="140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400" b="1" u="sng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Bon à savoir</a:t>
            </a:r>
            <a:r>
              <a:rPr lang="fr-FR" sz="14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:</a:t>
            </a:r>
          </a:p>
          <a:p>
            <a:pPr marL="0" indent="-3657600" algn="ctr">
              <a:spcAft>
                <a:spcPts val="600"/>
              </a:spcAft>
            </a:pPr>
            <a:endParaRPr lang="fr-FR" sz="1400" dirty="0">
              <a:solidFill>
                <a:schemeClr val="bg1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Les éléments optionnels sont choisis par la collectivité lors de son adhésion.</a:t>
            </a:r>
          </a:p>
          <a:p>
            <a:pPr marL="0" indent="-3657600" algn="ctr">
              <a:spcAft>
                <a:spcPts val="600"/>
              </a:spcAft>
            </a:pPr>
            <a:endParaRPr lang="fr-FR" sz="1400" dirty="0">
              <a:solidFill>
                <a:schemeClr val="bg1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40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Ils sont modifiables à chaque échéance sous réserve d’un préavis de 2 mois.</a:t>
            </a:r>
          </a:p>
          <a:p>
            <a:pPr marL="0" indent="-3657600" algn="ctr">
              <a:spcAft>
                <a:spcPts val="600"/>
              </a:spcAft>
            </a:pPr>
            <a:endParaRPr lang="fr-FR" sz="1400" dirty="0">
              <a:solidFill>
                <a:schemeClr val="bg1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40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L’assiette est identique pour les cotisations et les prestations </a:t>
            </a:r>
          </a:p>
          <a:p>
            <a:pPr marL="0" indent="-3657600" algn="ctr">
              <a:spcAft>
                <a:spcPts val="600"/>
              </a:spcAft>
            </a:pPr>
            <a:endParaRPr lang="fr-FR" sz="140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4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EBB80-3A1C-08D8-D08D-DD48A65D1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FBDE07B-B216-7CBE-D335-F55D3657BE2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6B268D-FC20-5A66-EDF2-AB894A7B0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513198"/>
            <a:ext cx="3200400" cy="91440"/>
          </a:xfrm>
        </p:spPr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D3354B-5B1B-4B5C-F23A-B45194CDAA48}"/>
              </a:ext>
            </a:extLst>
          </p:cNvPr>
          <p:cNvSpPr txBox="1"/>
          <p:nvPr/>
        </p:nvSpPr>
        <p:spPr>
          <a:xfrm>
            <a:off x="295165" y="4366499"/>
            <a:ext cx="4575071" cy="560085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30</a:t>
            </a:r>
            <a:r>
              <a:rPr lang="fr-FR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 jours de Franchises fixe en Maladie ordinaire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D6AA234A-014B-B7A3-B5F7-FDFE56090103}"/>
              </a:ext>
            </a:extLst>
          </p:cNvPr>
          <p:cNvSpPr txBox="1">
            <a:spLocks/>
          </p:cNvSpPr>
          <p:nvPr/>
        </p:nvSpPr>
        <p:spPr>
          <a:xfrm>
            <a:off x="465138" y="378445"/>
            <a:ext cx="9369327" cy="7842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Assiette de l’assurance de la collectivité – exemple pour les CNRACL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55F829-F2DE-8E95-110A-BC3CDB993D46}"/>
              </a:ext>
            </a:extLst>
          </p:cNvPr>
          <p:cNvSpPr txBox="1"/>
          <p:nvPr/>
        </p:nvSpPr>
        <p:spPr>
          <a:xfrm>
            <a:off x="457200" y="1532938"/>
            <a:ext cx="10339710" cy="4836913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Pour une collectivité ayant une masse salariale de : </a:t>
            </a:r>
          </a:p>
          <a:p>
            <a:pPr marL="0" indent="-3657600" algn="l">
              <a:spcAft>
                <a:spcPts val="600"/>
              </a:spcAft>
            </a:pPr>
            <a:r>
              <a:rPr lang="fr-FR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TIB : 10 000 €		NBI : 500 €		SFT : 27,48 €		Primes : 5 000 €</a:t>
            </a:r>
          </a:p>
          <a:p>
            <a:pPr marL="0" indent="-3657600" algn="l">
              <a:spcAft>
                <a:spcPts val="600"/>
              </a:spcAft>
            </a:pP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r>
              <a:rPr lang="fr-FR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Si la collectivité s’assure uniquement sur le TIB :</a:t>
            </a:r>
          </a:p>
          <a:p>
            <a:pPr marL="0" indent="-3657600" algn="l">
              <a:spcAft>
                <a:spcPts val="600"/>
              </a:spcAft>
            </a:pP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endParaRPr lang="fr-FR" b="0" i="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endParaRPr lang="fr-FR" b="0" i="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indent="-3657600">
              <a:spcAft>
                <a:spcPts val="600"/>
              </a:spcAft>
            </a:pP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indent="-3657600">
              <a:spcAft>
                <a:spcPts val="600"/>
              </a:spcAft>
            </a:pPr>
            <a:r>
              <a:rPr lang="fr-FR" dirty="0">
                <a:ea typeface="Roboto" panose="02000000000000000000" pitchFamily="2" charset="0"/>
                <a:cs typeface="Times New Roman" panose="02020603050405020304" pitchFamily="18" charset="0"/>
              </a:rPr>
              <a:t>Si la collectivité s’assure sur le TIB, la NBI, le SFT, les Primes et les Charges patronales  :</a:t>
            </a:r>
          </a:p>
          <a:p>
            <a:pPr indent="-3657600">
              <a:spcAft>
                <a:spcPts val="600"/>
              </a:spcAft>
            </a:pP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indent="-3657600">
              <a:spcAft>
                <a:spcPts val="600"/>
              </a:spcAft>
            </a:pP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endParaRPr lang="fr-FR" b="0" i="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endParaRPr lang="fr-FR" b="0" i="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endParaRPr lang="fr-FR" b="0" i="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endParaRPr lang="fr-FR" b="0" i="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D218465-8E71-8087-D6E4-3B50582C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55" y="3294442"/>
            <a:ext cx="8231923" cy="76141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69ABA8D-AD30-B51D-8F30-B2E57EB39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55" y="4978321"/>
            <a:ext cx="8231923" cy="76141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91F938A-53FC-B902-29E8-7751BF1AE152}"/>
              </a:ext>
            </a:extLst>
          </p:cNvPr>
          <p:cNvSpPr txBox="1"/>
          <p:nvPr/>
        </p:nvSpPr>
        <p:spPr>
          <a:xfrm>
            <a:off x="9945858" y="0"/>
            <a:ext cx="2246142" cy="6302326"/>
          </a:xfrm>
          <a:prstGeom prst="rect">
            <a:avLst/>
          </a:prstGeom>
          <a:solidFill>
            <a:srgbClr val="7F35B2"/>
          </a:solidFill>
        </p:spPr>
        <p:txBody>
          <a:bodyPr wrap="square" lIns="0" tIns="91440" rIns="0" bIns="0" rtlCol="0" anchor="ctr">
            <a:normAutofit/>
          </a:bodyPr>
          <a:lstStyle/>
          <a:p>
            <a:pPr marL="0" indent="-3657600" algn="ctr">
              <a:spcAft>
                <a:spcPts val="600"/>
              </a:spcAft>
            </a:pPr>
            <a:endParaRPr lang="fr-FR" sz="140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400" b="1" u="sng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Point d’attention </a:t>
            </a:r>
            <a:r>
              <a:rPr lang="fr-FR" sz="14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0" indent="-3657600" algn="ctr">
              <a:spcAft>
                <a:spcPts val="600"/>
              </a:spcAft>
            </a:pPr>
            <a:endParaRPr lang="fr-FR" sz="1400" dirty="0">
              <a:solidFill>
                <a:schemeClr val="bg1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40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Sur le contrat 2022 – 2025, la NBI était dans les éléments de base</a:t>
            </a:r>
          </a:p>
          <a:p>
            <a:pPr marL="0" indent="-3657600" algn="ctr">
              <a:spcAft>
                <a:spcPts val="600"/>
              </a:spcAft>
            </a:pPr>
            <a:endParaRPr lang="fr-FR" sz="1400" dirty="0">
              <a:solidFill>
                <a:schemeClr val="bg1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40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À compter de 2026, la NBI devient un élément optionnel</a:t>
            </a:r>
          </a:p>
        </p:txBody>
      </p:sp>
    </p:spTree>
    <p:extLst>
      <p:ext uri="{BB962C8B-B14F-4D97-AF65-F5344CB8AC3E}">
        <p14:creationId xmlns:p14="http://schemas.microsoft.com/office/powerpoint/2010/main" val="320586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85DAB-7CD7-D88E-CC7F-416BC1889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ABFFFA7-3C87-5540-88DA-F2206EA56DA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B530BD-BB24-B9E7-D6C1-0738199712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513198"/>
            <a:ext cx="3200400" cy="91440"/>
          </a:xfrm>
        </p:spPr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314F34-C89D-D1E6-A960-4DC045FF7820}"/>
              </a:ext>
            </a:extLst>
          </p:cNvPr>
          <p:cNvSpPr txBox="1"/>
          <p:nvPr/>
        </p:nvSpPr>
        <p:spPr>
          <a:xfrm>
            <a:off x="295165" y="4366499"/>
            <a:ext cx="4575071" cy="560085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30</a:t>
            </a:r>
            <a:r>
              <a:rPr lang="fr-FR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 jours de Franchises fixe en Maladie ordinaire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05F26682-2863-35EC-C021-0035806E15DC}"/>
              </a:ext>
            </a:extLst>
          </p:cNvPr>
          <p:cNvSpPr txBox="1">
            <a:spLocks/>
          </p:cNvSpPr>
          <p:nvPr/>
        </p:nvSpPr>
        <p:spPr>
          <a:xfrm>
            <a:off x="465138" y="378445"/>
            <a:ext cx="9369327" cy="7842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Exemple de remboursement pour un agent CNRACL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CDAD75-4B18-91FB-70FE-4D340A9E36D8}"/>
              </a:ext>
            </a:extLst>
          </p:cNvPr>
          <p:cNvSpPr txBox="1"/>
          <p:nvPr/>
        </p:nvSpPr>
        <p:spPr>
          <a:xfrm>
            <a:off x="457200" y="1162671"/>
            <a:ext cx="9741875" cy="3477875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dirty="0">
                <a:ea typeface="Roboto" panose="02000000000000000000" pitchFamily="2" charset="0"/>
                <a:cs typeface="Times New Roman" panose="02020603050405020304" pitchFamily="18" charset="0"/>
              </a:rPr>
              <a:t>Pour un agent titulaire avec un IM de 372, 10 points de NBI, un SFT de 49,22 € et 350 € de prime en arrêt durant 30 jours</a:t>
            </a:r>
          </a:p>
          <a:p>
            <a:pPr marL="0" indent="-3657600" algn="l">
              <a:spcAft>
                <a:spcPts val="600"/>
              </a:spcAft>
            </a:pP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l">
              <a:spcAft>
                <a:spcPts val="600"/>
              </a:spcAft>
            </a:pPr>
            <a:r>
              <a:rPr lang="fr-FR" dirty="0">
                <a:ea typeface="Roboto" panose="02000000000000000000" pitchFamily="2" charset="0"/>
                <a:cs typeface="Times New Roman" panose="02020603050405020304" pitchFamily="18" charset="0"/>
              </a:rPr>
              <a:t>Pour une</a:t>
            </a:r>
            <a:r>
              <a:rPr lang="fr-FR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 collectivité assurée uniquement sur le TIB :</a:t>
            </a: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indent="-3657600">
              <a:spcAft>
                <a:spcPts val="600"/>
              </a:spcAft>
            </a:pPr>
            <a:r>
              <a:rPr lang="fr-FR" dirty="0">
                <a:solidFill>
                  <a:srgbClr val="7030A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Le remboursement serait de 1 593,21 €</a:t>
            </a:r>
          </a:p>
          <a:p>
            <a:pPr indent="-3657600">
              <a:spcAft>
                <a:spcPts val="600"/>
              </a:spcAft>
            </a:pPr>
            <a:endParaRPr lang="fr-FR" b="0" i="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indent="-3657600">
              <a:spcAft>
                <a:spcPts val="600"/>
              </a:spcAft>
            </a:pPr>
            <a:endParaRPr lang="fr-FR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indent="-3657600">
              <a:spcAft>
                <a:spcPts val="600"/>
              </a:spcAft>
            </a:pPr>
            <a:r>
              <a:rPr lang="fr-FR" dirty="0">
                <a:ea typeface="Roboto" panose="02000000000000000000" pitchFamily="2" charset="0"/>
                <a:cs typeface="Times New Roman" panose="02020603050405020304" pitchFamily="18" charset="0"/>
              </a:rPr>
              <a:t>Pour une collectivité assurée sur le TIB, la NBI, le SFT, les Primes et les Charges patronales :</a:t>
            </a:r>
          </a:p>
          <a:p>
            <a:pPr indent="-3657600">
              <a:spcAft>
                <a:spcPts val="600"/>
              </a:spcAft>
            </a:pPr>
            <a:r>
              <a:rPr lang="fr-FR" dirty="0">
                <a:solidFill>
                  <a:srgbClr val="7030A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Le remboursement serait de 2 642,53 €</a:t>
            </a:r>
            <a:endParaRPr lang="fr-FR" b="0" i="0" dirty="0">
              <a:solidFill>
                <a:srgbClr val="7030A0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31C68C-F5F2-3E9A-6F63-0B8FFB5EFEF1}"/>
              </a:ext>
            </a:extLst>
          </p:cNvPr>
          <p:cNvSpPr txBox="1"/>
          <p:nvPr/>
        </p:nvSpPr>
        <p:spPr>
          <a:xfrm>
            <a:off x="10199076" y="0"/>
            <a:ext cx="1992923" cy="6302326"/>
          </a:xfrm>
          <a:prstGeom prst="rect">
            <a:avLst/>
          </a:prstGeom>
          <a:solidFill>
            <a:srgbClr val="7F35B2"/>
          </a:solidFill>
        </p:spPr>
        <p:txBody>
          <a:bodyPr wrap="square" lIns="0" tIns="91440" rIns="0" bIns="0" rtlCol="0" anchor="ctr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1400" u="sng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Bon à savoir :</a:t>
            </a:r>
          </a:p>
          <a:p>
            <a:pPr marL="0" indent="-3657600" algn="ctr">
              <a:spcAft>
                <a:spcPts val="600"/>
              </a:spcAft>
            </a:pPr>
            <a:endParaRPr lang="fr-FR" sz="140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L’assiette de cotisation est identique à l’assiette de prestation</a:t>
            </a:r>
          </a:p>
          <a:p>
            <a:pPr marL="0" indent="-3657600" algn="ctr">
              <a:spcAft>
                <a:spcPts val="600"/>
              </a:spcAft>
            </a:pPr>
            <a:endParaRPr lang="fr-FR" sz="140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-3657600" algn="ctr"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Les frais médicaux sont remboursés conformément à la FP3 du 13/03/2006</a:t>
            </a:r>
            <a:endParaRPr lang="fr-FR" sz="140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4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024C-18E5-468F-9869-575E029E6F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3500" dirty="0"/>
              <a:t>Présentation de la gestion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5F4CE-6FEC-4BB7-A122-FC2FCF2560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0289A-6480-42F8-A8BF-AA61B044F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 indent="0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47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02EFAB77-5A0D-B59F-81FC-A56FC9A4D466}"/>
              </a:ext>
            </a:extLst>
          </p:cNvPr>
          <p:cNvSpPr txBox="1">
            <a:spLocks/>
          </p:cNvSpPr>
          <p:nvPr/>
        </p:nvSpPr>
        <p:spPr>
          <a:xfrm>
            <a:off x="11451460" y="6415766"/>
            <a:ext cx="3063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A711C2D-FA1E-F544-1538-ADD01679D337}"/>
              </a:ext>
            </a:extLst>
          </p:cNvPr>
          <p:cNvSpPr txBox="1">
            <a:spLocks/>
          </p:cNvSpPr>
          <p:nvPr/>
        </p:nvSpPr>
        <p:spPr>
          <a:xfrm>
            <a:off x="476863" y="6626939"/>
            <a:ext cx="320040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0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37039DB-09FC-B9E2-6A80-5E07BE90F667}"/>
              </a:ext>
            </a:extLst>
          </p:cNvPr>
          <p:cNvSpPr txBox="1">
            <a:spLocks/>
          </p:cNvSpPr>
          <p:nvPr/>
        </p:nvSpPr>
        <p:spPr>
          <a:xfrm>
            <a:off x="472440" y="586300"/>
            <a:ext cx="11247120" cy="3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2286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6858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Une gestion spécialisée pour les Collectivités</a:t>
            </a:r>
          </a:p>
        </p:txBody>
      </p:sp>
      <p:sp>
        <p:nvSpPr>
          <p:cNvPr id="38" name="Title 7">
            <a:extLst>
              <a:ext uri="{FF2B5EF4-FFF2-40B4-BE49-F238E27FC236}">
                <a16:creationId xmlns:a16="http://schemas.microsoft.com/office/drawing/2014/main" id="{45EA8F43-8DEC-3BBD-1B11-9D10FCC068ED}"/>
              </a:ext>
            </a:extLst>
          </p:cNvPr>
          <p:cNvSpPr txBox="1">
            <a:spLocks/>
          </p:cNvSpPr>
          <p:nvPr/>
        </p:nvSpPr>
        <p:spPr>
          <a:xfrm>
            <a:off x="472440" y="131587"/>
            <a:ext cx="1124712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La gestion</a:t>
            </a:r>
          </a:p>
        </p:txBody>
      </p:sp>
      <p:sp>
        <p:nvSpPr>
          <p:cNvPr id="47" name="TextBox 34">
            <a:extLst>
              <a:ext uri="{FF2B5EF4-FFF2-40B4-BE49-F238E27FC236}">
                <a16:creationId xmlns:a16="http://schemas.microsoft.com/office/drawing/2014/main" id="{6C33F0B5-55F8-AD3E-B7E6-E8B0FFA461F9}"/>
              </a:ext>
            </a:extLst>
          </p:cNvPr>
          <p:cNvSpPr txBox="1"/>
          <p:nvPr/>
        </p:nvSpPr>
        <p:spPr>
          <a:xfrm>
            <a:off x="8802918" y="1928479"/>
            <a:ext cx="2499833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noProof="1">
                <a:latin typeface="Arial" panose="020B0604020202020204" pitchFamily="34" charset="0"/>
                <a:cs typeface="Arial" panose="020B0604020202020204" pitchFamily="34" charset="0"/>
              </a:rPr>
              <a:t>Gestionnaire dédiée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637B02-4AD1-5C9A-57E8-851684912EF4}"/>
              </a:ext>
            </a:extLst>
          </p:cNvPr>
          <p:cNvSpPr/>
          <p:nvPr/>
        </p:nvSpPr>
        <p:spPr>
          <a:xfrm>
            <a:off x="8877763" y="2332735"/>
            <a:ext cx="2350142" cy="5770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defTabSz="685766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200" b="1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WTW</a:t>
            </a:r>
          </a:p>
          <a:p>
            <a:pPr algn="ctr" defTabSz="685766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s-ES" sz="12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Nathalie DELAUGEAS</a:t>
            </a:r>
            <a:endParaRPr lang="es-ES" sz="12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51">
            <a:extLst>
              <a:ext uri="{FF2B5EF4-FFF2-40B4-BE49-F238E27FC236}">
                <a16:creationId xmlns:a16="http://schemas.microsoft.com/office/drawing/2014/main" id="{4A9C3513-0177-B280-A4F3-B37705BE46BB}"/>
              </a:ext>
            </a:extLst>
          </p:cNvPr>
          <p:cNvGrpSpPr/>
          <p:nvPr/>
        </p:nvGrpSpPr>
        <p:grpSpPr>
          <a:xfrm>
            <a:off x="2792895" y="3371849"/>
            <a:ext cx="7516563" cy="1420233"/>
            <a:chOff x="-113092" y="2707402"/>
            <a:chExt cx="7995443" cy="1703393"/>
          </a:xfrm>
        </p:grpSpPr>
        <p:sp>
          <p:nvSpPr>
            <p:cNvPr id="50" name="Freeform: Shape 11">
              <a:extLst>
                <a:ext uri="{FF2B5EF4-FFF2-40B4-BE49-F238E27FC236}">
                  <a16:creationId xmlns:a16="http://schemas.microsoft.com/office/drawing/2014/main" id="{AAFA32DF-23E1-AB48-3C6C-5A56C864E2DB}"/>
                </a:ext>
              </a:extLst>
            </p:cNvPr>
            <p:cNvSpPr/>
            <p:nvPr/>
          </p:nvSpPr>
          <p:spPr>
            <a:xfrm flipH="1">
              <a:off x="-113092" y="3424806"/>
              <a:ext cx="1727193" cy="985989"/>
            </a:xfrm>
            <a:custGeom>
              <a:avLst/>
              <a:gdLst>
                <a:gd name="connsiteX0" fmla="*/ 439647 w 2663680"/>
                <a:gd name="connsiteY0" fmla="*/ 0 h 1372299"/>
                <a:gd name="connsiteX1" fmla="*/ 1457676 w 2663680"/>
                <a:gd name="connsiteY1" fmla="*/ 0 h 1372299"/>
                <a:gd name="connsiteX2" fmla="*/ 1679456 w 2663680"/>
                <a:gd name="connsiteY2" fmla="*/ 27700 h 1372299"/>
                <a:gd name="connsiteX3" fmla="*/ 1728009 w 2663680"/>
                <a:gd name="connsiteY3" fmla="*/ 41614 h 1372299"/>
                <a:gd name="connsiteX4" fmla="*/ 1776562 w 2663680"/>
                <a:gd name="connsiteY4" fmla="*/ 55464 h 1372299"/>
                <a:gd name="connsiteX5" fmla="*/ 2261720 w 2663680"/>
                <a:gd name="connsiteY5" fmla="*/ 429733 h 1372299"/>
                <a:gd name="connsiteX6" fmla="*/ 2289412 w 2663680"/>
                <a:gd name="connsiteY6" fmla="*/ 478208 h 1372299"/>
                <a:gd name="connsiteX7" fmla="*/ 2317103 w 2663680"/>
                <a:gd name="connsiteY7" fmla="*/ 526747 h 1372299"/>
                <a:gd name="connsiteX8" fmla="*/ 2414209 w 2663680"/>
                <a:gd name="connsiteY8" fmla="*/ 914866 h 1372299"/>
                <a:gd name="connsiteX9" fmla="*/ 2663680 w 2663680"/>
                <a:gd name="connsiteY9" fmla="*/ 914866 h 1372299"/>
                <a:gd name="connsiteX10" fmla="*/ 2206213 w 2663680"/>
                <a:gd name="connsiteY10" fmla="*/ 1372299 h 1372299"/>
                <a:gd name="connsiteX11" fmla="*/ 1748871 w 2663680"/>
                <a:gd name="connsiteY11" fmla="*/ 914866 h 1372299"/>
                <a:gd name="connsiteX12" fmla="*/ 1991388 w 2663680"/>
                <a:gd name="connsiteY12" fmla="*/ 914866 h 1372299"/>
                <a:gd name="connsiteX13" fmla="*/ 1762654 w 2663680"/>
                <a:gd name="connsiteY13" fmla="*/ 526747 h 1372299"/>
                <a:gd name="connsiteX14" fmla="*/ 1707272 w 2663680"/>
                <a:gd name="connsiteY14" fmla="*/ 492058 h 1372299"/>
                <a:gd name="connsiteX15" fmla="*/ 1464630 w 2663680"/>
                <a:gd name="connsiteY15" fmla="*/ 429733 h 1372299"/>
                <a:gd name="connsiteX16" fmla="*/ 0 w 2663680"/>
                <a:gd name="connsiteY16" fmla="*/ 429733 h 1372299"/>
                <a:gd name="connsiteX17" fmla="*/ 11752 w 2663680"/>
                <a:gd name="connsiteY17" fmla="*/ 424786 h 1372299"/>
                <a:gd name="connsiteX18" fmla="*/ 386010 w 2663680"/>
                <a:gd name="connsiteY18" fmla="*/ 94387 h 1372299"/>
                <a:gd name="connsiteX19" fmla="*/ 413725 w 2663680"/>
                <a:gd name="connsiteY19" fmla="*/ 45841 h 1372299"/>
                <a:gd name="connsiteX20" fmla="*/ 424984 w 2663680"/>
                <a:gd name="connsiteY20" fmla="*/ 21599 h 137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680" h="1372299">
                  <a:moveTo>
                    <a:pt x="439647" y="0"/>
                  </a:moveTo>
                  <a:lnTo>
                    <a:pt x="1457676" y="0"/>
                  </a:lnTo>
                  <a:cubicBezTo>
                    <a:pt x="1533921" y="0"/>
                    <a:pt x="1610165" y="13850"/>
                    <a:pt x="1679456" y="27700"/>
                  </a:cubicBezTo>
                  <a:cubicBezTo>
                    <a:pt x="1693364" y="34625"/>
                    <a:pt x="1714101" y="34625"/>
                    <a:pt x="1728009" y="41614"/>
                  </a:cubicBezTo>
                  <a:cubicBezTo>
                    <a:pt x="1741917" y="41614"/>
                    <a:pt x="1762654" y="48539"/>
                    <a:pt x="1776562" y="55464"/>
                  </a:cubicBezTo>
                  <a:cubicBezTo>
                    <a:pt x="1977480" y="124778"/>
                    <a:pt x="2143877" y="256417"/>
                    <a:pt x="2261720" y="429733"/>
                  </a:cubicBezTo>
                  <a:cubicBezTo>
                    <a:pt x="2268674" y="443583"/>
                    <a:pt x="2282458" y="464358"/>
                    <a:pt x="2289412" y="478208"/>
                  </a:cubicBezTo>
                  <a:cubicBezTo>
                    <a:pt x="2303319" y="492058"/>
                    <a:pt x="2310149" y="512897"/>
                    <a:pt x="2317103" y="526747"/>
                  </a:cubicBezTo>
                  <a:cubicBezTo>
                    <a:pt x="2372610" y="644536"/>
                    <a:pt x="2414209" y="776239"/>
                    <a:pt x="2414209" y="914866"/>
                  </a:cubicBezTo>
                  <a:lnTo>
                    <a:pt x="2663680" y="914866"/>
                  </a:lnTo>
                  <a:lnTo>
                    <a:pt x="2206213" y="1372299"/>
                  </a:lnTo>
                  <a:lnTo>
                    <a:pt x="1748871" y="914866"/>
                  </a:lnTo>
                  <a:lnTo>
                    <a:pt x="1991388" y="914866"/>
                  </a:lnTo>
                  <a:cubicBezTo>
                    <a:pt x="1977480" y="755463"/>
                    <a:pt x="1887452" y="616836"/>
                    <a:pt x="1762654" y="526747"/>
                  </a:cubicBezTo>
                  <a:cubicBezTo>
                    <a:pt x="1748871" y="512897"/>
                    <a:pt x="1728009" y="499047"/>
                    <a:pt x="1707272" y="492058"/>
                  </a:cubicBezTo>
                  <a:cubicBezTo>
                    <a:pt x="1637981" y="450508"/>
                    <a:pt x="1554783" y="429733"/>
                    <a:pt x="1464630" y="429733"/>
                  </a:cubicBezTo>
                  <a:lnTo>
                    <a:pt x="0" y="429733"/>
                  </a:lnTo>
                  <a:lnTo>
                    <a:pt x="11752" y="424786"/>
                  </a:lnTo>
                  <a:cubicBezTo>
                    <a:pt x="163787" y="351685"/>
                    <a:pt x="292470" y="234716"/>
                    <a:pt x="386010" y="94387"/>
                  </a:cubicBezTo>
                  <a:cubicBezTo>
                    <a:pt x="399867" y="80481"/>
                    <a:pt x="406796" y="59684"/>
                    <a:pt x="413725" y="45841"/>
                  </a:cubicBezTo>
                  <a:cubicBezTo>
                    <a:pt x="417189" y="38919"/>
                    <a:pt x="420654" y="30259"/>
                    <a:pt x="424984" y="2159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wrap="square" lIns="38100" tIns="38100" rIns="432000" bIns="216000" anchor="b">
              <a:noAutofit/>
            </a:bodyPr>
            <a:lstStyle/>
            <a:p>
              <a:pPr algn="r">
                <a:defRPr sz="3000">
                  <a:solidFill>
                    <a:srgbClr val="FFFFFF"/>
                  </a:solidFill>
                </a:defRPr>
              </a:pPr>
              <a:endParaRPr sz="2000" dirty="0"/>
            </a:p>
          </p:txBody>
        </p:sp>
        <p:sp>
          <p:nvSpPr>
            <p:cNvPr id="51" name="Freeform: Shape 14">
              <a:extLst>
                <a:ext uri="{FF2B5EF4-FFF2-40B4-BE49-F238E27FC236}">
                  <a16:creationId xmlns:a16="http://schemas.microsoft.com/office/drawing/2014/main" id="{415BB3A2-133D-C7AC-C72A-51FBE2DEFDF0}"/>
                </a:ext>
              </a:extLst>
            </p:cNvPr>
            <p:cNvSpPr/>
            <p:nvPr/>
          </p:nvSpPr>
          <p:spPr>
            <a:xfrm>
              <a:off x="5908596" y="3315475"/>
              <a:ext cx="1973755" cy="1025370"/>
            </a:xfrm>
            <a:custGeom>
              <a:avLst/>
              <a:gdLst>
                <a:gd name="connsiteX0" fmla="*/ 450107 w 2675189"/>
                <a:gd name="connsiteY0" fmla="*/ 0 h 1372299"/>
                <a:gd name="connsiteX1" fmla="*/ 1469185 w 2675189"/>
                <a:gd name="connsiteY1" fmla="*/ 0 h 1372299"/>
                <a:gd name="connsiteX2" fmla="*/ 1690965 w 2675189"/>
                <a:gd name="connsiteY2" fmla="*/ 27700 h 1372299"/>
                <a:gd name="connsiteX3" fmla="*/ 1739518 w 2675189"/>
                <a:gd name="connsiteY3" fmla="*/ 41614 h 1372299"/>
                <a:gd name="connsiteX4" fmla="*/ 1788071 w 2675189"/>
                <a:gd name="connsiteY4" fmla="*/ 55464 h 1372299"/>
                <a:gd name="connsiteX5" fmla="*/ 2273229 w 2675189"/>
                <a:gd name="connsiteY5" fmla="*/ 429733 h 1372299"/>
                <a:gd name="connsiteX6" fmla="*/ 2300921 w 2675189"/>
                <a:gd name="connsiteY6" fmla="*/ 478208 h 1372299"/>
                <a:gd name="connsiteX7" fmla="*/ 2328612 w 2675189"/>
                <a:gd name="connsiteY7" fmla="*/ 526747 h 1372299"/>
                <a:gd name="connsiteX8" fmla="*/ 2425718 w 2675189"/>
                <a:gd name="connsiteY8" fmla="*/ 914866 h 1372299"/>
                <a:gd name="connsiteX9" fmla="*/ 2675189 w 2675189"/>
                <a:gd name="connsiteY9" fmla="*/ 914866 h 1372299"/>
                <a:gd name="connsiteX10" fmla="*/ 2217722 w 2675189"/>
                <a:gd name="connsiteY10" fmla="*/ 1372299 h 1372299"/>
                <a:gd name="connsiteX11" fmla="*/ 1760380 w 2675189"/>
                <a:gd name="connsiteY11" fmla="*/ 914866 h 1372299"/>
                <a:gd name="connsiteX12" fmla="*/ 2002897 w 2675189"/>
                <a:gd name="connsiteY12" fmla="*/ 914866 h 1372299"/>
                <a:gd name="connsiteX13" fmla="*/ 1774163 w 2675189"/>
                <a:gd name="connsiteY13" fmla="*/ 526747 h 1372299"/>
                <a:gd name="connsiteX14" fmla="*/ 1718781 w 2675189"/>
                <a:gd name="connsiteY14" fmla="*/ 492058 h 1372299"/>
                <a:gd name="connsiteX15" fmla="*/ 1476139 w 2675189"/>
                <a:gd name="connsiteY15" fmla="*/ 429733 h 1372299"/>
                <a:gd name="connsiteX16" fmla="*/ 0 w 2675189"/>
                <a:gd name="connsiteY16" fmla="*/ 429733 h 1372299"/>
                <a:gd name="connsiteX17" fmla="*/ 40717 w 2675189"/>
                <a:gd name="connsiteY17" fmla="*/ 412075 h 1372299"/>
                <a:gd name="connsiteX18" fmla="*/ 396496 w 2675189"/>
                <a:gd name="connsiteY18" fmla="*/ 94388 h 1372299"/>
                <a:gd name="connsiteX19" fmla="*/ 424196 w 2675189"/>
                <a:gd name="connsiteY19" fmla="*/ 45842 h 1372299"/>
                <a:gd name="connsiteX20" fmla="*/ 435473 w 2675189"/>
                <a:gd name="connsiteY20" fmla="*/ 21601 h 137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5189" h="1372299">
                  <a:moveTo>
                    <a:pt x="450107" y="0"/>
                  </a:moveTo>
                  <a:lnTo>
                    <a:pt x="1469185" y="0"/>
                  </a:lnTo>
                  <a:cubicBezTo>
                    <a:pt x="1545430" y="0"/>
                    <a:pt x="1621674" y="13850"/>
                    <a:pt x="1690965" y="27700"/>
                  </a:cubicBezTo>
                  <a:cubicBezTo>
                    <a:pt x="1704873" y="34625"/>
                    <a:pt x="1725610" y="34625"/>
                    <a:pt x="1739518" y="41614"/>
                  </a:cubicBezTo>
                  <a:cubicBezTo>
                    <a:pt x="1753426" y="41614"/>
                    <a:pt x="1774163" y="48539"/>
                    <a:pt x="1788071" y="55464"/>
                  </a:cubicBezTo>
                  <a:cubicBezTo>
                    <a:pt x="1988989" y="124778"/>
                    <a:pt x="2155386" y="256417"/>
                    <a:pt x="2273229" y="429733"/>
                  </a:cubicBezTo>
                  <a:cubicBezTo>
                    <a:pt x="2280183" y="443583"/>
                    <a:pt x="2293967" y="464358"/>
                    <a:pt x="2300921" y="478208"/>
                  </a:cubicBezTo>
                  <a:cubicBezTo>
                    <a:pt x="2314828" y="492058"/>
                    <a:pt x="2321658" y="512897"/>
                    <a:pt x="2328612" y="526747"/>
                  </a:cubicBezTo>
                  <a:cubicBezTo>
                    <a:pt x="2384119" y="644536"/>
                    <a:pt x="2425718" y="776239"/>
                    <a:pt x="2425718" y="914866"/>
                  </a:cubicBezTo>
                  <a:lnTo>
                    <a:pt x="2675189" y="914866"/>
                  </a:lnTo>
                  <a:lnTo>
                    <a:pt x="2217722" y="1372299"/>
                  </a:lnTo>
                  <a:lnTo>
                    <a:pt x="1760380" y="914866"/>
                  </a:lnTo>
                  <a:lnTo>
                    <a:pt x="2002897" y="914866"/>
                  </a:lnTo>
                  <a:cubicBezTo>
                    <a:pt x="1988989" y="755463"/>
                    <a:pt x="1898961" y="616836"/>
                    <a:pt x="1774163" y="526747"/>
                  </a:cubicBezTo>
                  <a:cubicBezTo>
                    <a:pt x="1760380" y="512897"/>
                    <a:pt x="1739518" y="499047"/>
                    <a:pt x="1718781" y="492058"/>
                  </a:cubicBezTo>
                  <a:cubicBezTo>
                    <a:pt x="1649490" y="450508"/>
                    <a:pt x="1566292" y="429733"/>
                    <a:pt x="1476139" y="429733"/>
                  </a:cubicBezTo>
                  <a:lnTo>
                    <a:pt x="0" y="429733"/>
                  </a:lnTo>
                  <a:lnTo>
                    <a:pt x="40717" y="412075"/>
                  </a:lnTo>
                  <a:cubicBezTo>
                    <a:pt x="184648" y="341256"/>
                    <a:pt x="308154" y="229502"/>
                    <a:pt x="396496" y="94388"/>
                  </a:cubicBezTo>
                  <a:cubicBezTo>
                    <a:pt x="410346" y="80482"/>
                    <a:pt x="417207" y="59685"/>
                    <a:pt x="424196" y="45842"/>
                  </a:cubicBezTo>
                  <a:cubicBezTo>
                    <a:pt x="427690" y="38921"/>
                    <a:pt x="431153" y="30261"/>
                    <a:pt x="435473" y="2160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wrap="square" lIns="38100" tIns="38100" rIns="432000" bIns="216000" anchor="b">
              <a:noAutofit/>
            </a:bodyPr>
            <a:lstStyle/>
            <a:p>
              <a:pPr algn="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3" name="Freeform: Shape 10">
              <a:extLst>
                <a:ext uri="{FF2B5EF4-FFF2-40B4-BE49-F238E27FC236}">
                  <a16:creationId xmlns:a16="http://schemas.microsoft.com/office/drawing/2014/main" id="{9CECEA67-6771-F1C0-B00F-ACD43D81D83C}"/>
                </a:ext>
              </a:extLst>
            </p:cNvPr>
            <p:cNvSpPr/>
            <p:nvPr/>
          </p:nvSpPr>
          <p:spPr>
            <a:xfrm>
              <a:off x="4407036" y="2707402"/>
              <a:ext cx="1872794" cy="1029362"/>
            </a:xfrm>
            <a:custGeom>
              <a:avLst/>
              <a:gdLst>
                <a:gd name="connsiteX0" fmla="*/ 0 w 3068065"/>
                <a:gd name="connsiteY0" fmla="*/ 1362257 h 1365363"/>
                <a:gd name="connsiteX1" fmla="*/ 40157 w 3068065"/>
                <a:gd name="connsiteY1" fmla="*/ 1362257 h 1365363"/>
                <a:gd name="connsiteX2" fmla="*/ 41333 w 3068065"/>
                <a:gd name="connsiteY2" fmla="*/ 1362326 h 1365363"/>
                <a:gd name="connsiteX3" fmla="*/ 2610633 w 3068065"/>
                <a:gd name="connsiteY3" fmla="*/ 0 h 1365363"/>
                <a:gd name="connsiteX4" fmla="*/ 3068065 w 3068065"/>
                <a:gd name="connsiteY4" fmla="*/ 457460 h 1365363"/>
                <a:gd name="connsiteX5" fmla="*/ 2818510 w 3068065"/>
                <a:gd name="connsiteY5" fmla="*/ 457460 h 1365363"/>
                <a:gd name="connsiteX6" fmla="*/ 2714572 w 3068065"/>
                <a:gd name="connsiteY6" fmla="*/ 845577 h 1365363"/>
                <a:gd name="connsiteX7" fmla="*/ 2686872 w 3068065"/>
                <a:gd name="connsiteY7" fmla="*/ 894060 h 1365363"/>
                <a:gd name="connsiteX8" fmla="*/ 2659172 w 3068065"/>
                <a:gd name="connsiteY8" fmla="*/ 942606 h 1365363"/>
                <a:gd name="connsiteX9" fmla="*/ 2153201 w 3068065"/>
                <a:gd name="connsiteY9" fmla="*/ 1316817 h 1365363"/>
                <a:gd name="connsiteX10" fmla="*/ 2104662 w 3068065"/>
                <a:gd name="connsiteY10" fmla="*/ 1330723 h 1365363"/>
                <a:gd name="connsiteX11" fmla="*/ 2056124 w 3068065"/>
                <a:gd name="connsiteY11" fmla="*/ 1344567 h 1365363"/>
                <a:gd name="connsiteX12" fmla="*/ 1855235 w 3068065"/>
                <a:gd name="connsiteY12" fmla="*/ 1365363 h 1365363"/>
                <a:gd name="connsiteX13" fmla="*/ 838049 w 3068065"/>
                <a:gd name="connsiteY13" fmla="*/ 1363660 h 1365363"/>
                <a:gd name="connsiteX14" fmla="*/ 837247 w 3068065"/>
                <a:gd name="connsiteY14" fmla="*/ 1362257 h 1365363"/>
                <a:gd name="connsiteX15" fmla="*/ 811138 w 3068065"/>
                <a:gd name="connsiteY15" fmla="*/ 1329549 h 1365363"/>
                <a:gd name="connsiteX16" fmla="*/ 799213 w 3068065"/>
                <a:gd name="connsiteY16" fmla="*/ 1308675 h 1365363"/>
                <a:gd name="connsiteX17" fmla="*/ 785367 w 3068065"/>
                <a:gd name="connsiteY17" fmla="*/ 1284437 h 1365363"/>
                <a:gd name="connsiteX18" fmla="*/ 444206 w 3068065"/>
                <a:gd name="connsiteY18" fmla="*/ 973517 h 1365363"/>
                <a:gd name="connsiteX19" fmla="*/ 352372 w 3068065"/>
                <a:gd name="connsiteY19" fmla="*/ 933116 h 1365363"/>
                <a:gd name="connsiteX20" fmla="*/ 1862096 w 3068065"/>
                <a:gd name="connsiteY20" fmla="*/ 935653 h 1365363"/>
                <a:gd name="connsiteX21" fmla="*/ 2076962 w 3068065"/>
                <a:gd name="connsiteY21" fmla="*/ 894060 h 1365363"/>
                <a:gd name="connsiteX22" fmla="*/ 2167051 w 3068065"/>
                <a:gd name="connsiteY22" fmla="*/ 845577 h 1365363"/>
                <a:gd name="connsiteX23" fmla="*/ 2395767 w 3068065"/>
                <a:gd name="connsiteY23" fmla="*/ 457460 h 1365363"/>
                <a:gd name="connsiteX24" fmla="*/ 2153201 w 3068065"/>
                <a:gd name="connsiteY24" fmla="*/ 457460 h 1365363"/>
                <a:gd name="connsiteX0" fmla="*/ 0 w 3068065"/>
                <a:gd name="connsiteY0" fmla="*/ 1362257 h 1365363"/>
                <a:gd name="connsiteX1" fmla="*/ 40157 w 3068065"/>
                <a:gd name="connsiteY1" fmla="*/ 1362257 h 1365363"/>
                <a:gd name="connsiteX2" fmla="*/ 0 w 3068065"/>
                <a:gd name="connsiteY2" fmla="*/ 1362257 h 1365363"/>
                <a:gd name="connsiteX3" fmla="*/ 2610633 w 3068065"/>
                <a:gd name="connsiteY3" fmla="*/ 0 h 1365363"/>
                <a:gd name="connsiteX4" fmla="*/ 3068065 w 3068065"/>
                <a:gd name="connsiteY4" fmla="*/ 457460 h 1365363"/>
                <a:gd name="connsiteX5" fmla="*/ 2818510 w 3068065"/>
                <a:gd name="connsiteY5" fmla="*/ 457460 h 1365363"/>
                <a:gd name="connsiteX6" fmla="*/ 2714572 w 3068065"/>
                <a:gd name="connsiteY6" fmla="*/ 845577 h 1365363"/>
                <a:gd name="connsiteX7" fmla="*/ 2686872 w 3068065"/>
                <a:gd name="connsiteY7" fmla="*/ 894060 h 1365363"/>
                <a:gd name="connsiteX8" fmla="*/ 2659172 w 3068065"/>
                <a:gd name="connsiteY8" fmla="*/ 942606 h 1365363"/>
                <a:gd name="connsiteX9" fmla="*/ 2153201 w 3068065"/>
                <a:gd name="connsiteY9" fmla="*/ 1316817 h 1365363"/>
                <a:gd name="connsiteX10" fmla="*/ 2104662 w 3068065"/>
                <a:gd name="connsiteY10" fmla="*/ 1330723 h 1365363"/>
                <a:gd name="connsiteX11" fmla="*/ 2056124 w 3068065"/>
                <a:gd name="connsiteY11" fmla="*/ 1344567 h 1365363"/>
                <a:gd name="connsiteX12" fmla="*/ 1855235 w 3068065"/>
                <a:gd name="connsiteY12" fmla="*/ 1365363 h 1365363"/>
                <a:gd name="connsiteX13" fmla="*/ 838049 w 3068065"/>
                <a:gd name="connsiteY13" fmla="*/ 1363660 h 1365363"/>
                <a:gd name="connsiteX14" fmla="*/ 837247 w 3068065"/>
                <a:gd name="connsiteY14" fmla="*/ 1362257 h 1365363"/>
                <a:gd name="connsiteX15" fmla="*/ 811138 w 3068065"/>
                <a:gd name="connsiteY15" fmla="*/ 1329549 h 1365363"/>
                <a:gd name="connsiteX16" fmla="*/ 799213 w 3068065"/>
                <a:gd name="connsiteY16" fmla="*/ 1308675 h 1365363"/>
                <a:gd name="connsiteX17" fmla="*/ 785367 w 3068065"/>
                <a:gd name="connsiteY17" fmla="*/ 1284437 h 1365363"/>
                <a:gd name="connsiteX18" fmla="*/ 444206 w 3068065"/>
                <a:gd name="connsiteY18" fmla="*/ 973517 h 1365363"/>
                <a:gd name="connsiteX19" fmla="*/ 352372 w 3068065"/>
                <a:gd name="connsiteY19" fmla="*/ 933116 h 1365363"/>
                <a:gd name="connsiteX20" fmla="*/ 1862096 w 3068065"/>
                <a:gd name="connsiteY20" fmla="*/ 935653 h 1365363"/>
                <a:gd name="connsiteX21" fmla="*/ 2076962 w 3068065"/>
                <a:gd name="connsiteY21" fmla="*/ 894060 h 1365363"/>
                <a:gd name="connsiteX22" fmla="*/ 2167051 w 3068065"/>
                <a:gd name="connsiteY22" fmla="*/ 845577 h 1365363"/>
                <a:gd name="connsiteX23" fmla="*/ 2395767 w 3068065"/>
                <a:gd name="connsiteY23" fmla="*/ 457460 h 1365363"/>
                <a:gd name="connsiteX24" fmla="*/ 2153201 w 3068065"/>
                <a:gd name="connsiteY24" fmla="*/ 457460 h 1365363"/>
                <a:gd name="connsiteX25" fmla="*/ 2610633 w 3068065"/>
                <a:gd name="connsiteY25" fmla="*/ 0 h 1365363"/>
                <a:gd name="connsiteX0" fmla="*/ 2258261 w 2715693"/>
                <a:gd name="connsiteY0" fmla="*/ 0 h 1365363"/>
                <a:gd name="connsiteX1" fmla="*/ 2715693 w 2715693"/>
                <a:gd name="connsiteY1" fmla="*/ 457460 h 1365363"/>
                <a:gd name="connsiteX2" fmla="*/ 2466138 w 2715693"/>
                <a:gd name="connsiteY2" fmla="*/ 457460 h 1365363"/>
                <a:gd name="connsiteX3" fmla="*/ 2362200 w 2715693"/>
                <a:gd name="connsiteY3" fmla="*/ 845577 h 1365363"/>
                <a:gd name="connsiteX4" fmla="*/ 2334500 w 2715693"/>
                <a:gd name="connsiteY4" fmla="*/ 894060 h 1365363"/>
                <a:gd name="connsiteX5" fmla="*/ 2306800 w 2715693"/>
                <a:gd name="connsiteY5" fmla="*/ 942606 h 1365363"/>
                <a:gd name="connsiteX6" fmla="*/ 1800829 w 2715693"/>
                <a:gd name="connsiteY6" fmla="*/ 1316817 h 1365363"/>
                <a:gd name="connsiteX7" fmla="*/ 1752290 w 2715693"/>
                <a:gd name="connsiteY7" fmla="*/ 1330723 h 1365363"/>
                <a:gd name="connsiteX8" fmla="*/ 1703752 w 2715693"/>
                <a:gd name="connsiteY8" fmla="*/ 1344567 h 1365363"/>
                <a:gd name="connsiteX9" fmla="*/ 1502863 w 2715693"/>
                <a:gd name="connsiteY9" fmla="*/ 1365363 h 1365363"/>
                <a:gd name="connsiteX10" fmla="*/ 485677 w 2715693"/>
                <a:gd name="connsiteY10" fmla="*/ 1363660 h 1365363"/>
                <a:gd name="connsiteX11" fmla="*/ 484875 w 2715693"/>
                <a:gd name="connsiteY11" fmla="*/ 1362257 h 1365363"/>
                <a:gd name="connsiteX12" fmla="*/ 458766 w 2715693"/>
                <a:gd name="connsiteY12" fmla="*/ 1329549 h 1365363"/>
                <a:gd name="connsiteX13" fmla="*/ 446841 w 2715693"/>
                <a:gd name="connsiteY13" fmla="*/ 1308675 h 1365363"/>
                <a:gd name="connsiteX14" fmla="*/ 432995 w 2715693"/>
                <a:gd name="connsiteY14" fmla="*/ 1284437 h 1365363"/>
                <a:gd name="connsiteX15" fmla="*/ 91834 w 2715693"/>
                <a:gd name="connsiteY15" fmla="*/ 973517 h 1365363"/>
                <a:gd name="connsiteX16" fmla="*/ 0 w 2715693"/>
                <a:gd name="connsiteY16" fmla="*/ 933116 h 1365363"/>
                <a:gd name="connsiteX17" fmla="*/ 1509724 w 2715693"/>
                <a:gd name="connsiteY17" fmla="*/ 935653 h 1365363"/>
                <a:gd name="connsiteX18" fmla="*/ 1724590 w 2715693"/>
                <a:gd name="connsiteY18" fmla="*/ 894060 h 1365363"/>
                <a:gd name="connsiteX19" fmla="*/ 1814679 w 2715693"/>
                <a:gd name="connsiteY19" fmla="*/ 845577 h 1365363"/>
                <a:gd name="connsiteX20" fmla="*/ 2043395 w 2715693"/>
                <a:gd name="connsiteY20" fmla="*/ 457460 h 1365363"/>
                <a:gd name="connsiteX21" fmla="*/ 1800829 w 2715693"/>
                <a:gd name="connsiteY21" fmla="*/ 457460 h 1365363"/>
                <a:gd name="connsiteX22" fmla="*/ 2258261 w 2715693"/>
                <a:gd name="connsiteY22" fmla="*/ 0 h 136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15693" h="1365363">
                  <a:moveTo>
                    <a:pt x="2258261" y="0"/>
                  </a:moveTo>
                  <a:lnTo>
                    <a:pt x="2715693" y="457460"/>
                  </a:lnTo>
                  <a:lnTo>
                    <a:pt x="2466138" y="457460"/>
                  </a:lnTo>
                  <a:cubicBezTo>
                    <a:pt x="2459277" y="596019"/>
                    <a:pt x="2424588" y="727751"/>
                    <a:pt x="2362200" y="845577"/>
                  </a:cubicBezTo>
                  <a:cubicBezTo>
                    <a:pt x="2348350" y="859420"/>
                    <a:pt x="2341488" y="880217"/>
                    <a:pt x="2334500" y="894060"/>
                  </a:cubicBezTo>
                  <a:cubicBezTo>
                    <a:pt x="2327511" y="907903"/>
                    <a:pt x="2320650" y="928700"/>
                    <a:pt x="2306800" y="942606"/>
                  </a:cubicBezTo>
                  <a:cubicBezTo>
                    <a:pt x="2189011" y="1122758"/>
                    <a:pt x="2008706" y="1261381"/>
                    <a:pt x="1800829" y="1316817"/>
                  </a:cubicBezTo>
                  <a:cubicBezTo>
                    <a:pt x="1786979" y="1323770"/>
                    <a:pt x="1766140" y="1323770"/>
                    <a:pt x="1752290" y="1330723"/>
                  </a:cubicBezTo>
                  <a:cubicBezTo>
                    <a:pt x="1738440" y="1337613"/>
                    <a:pt x="1717602" y="1344567"/>
                    <a:pt x="1703752" y="1344567"/>
                  </a:cubicBezTo>
                  <a:cubicBezTo>
                    <a:pt x="1641363" y="1358410"/>
                    <a:pt x="1572113" y="1365363"/>
                    <a:pt x="1502863" y="1365363"/>
                  </a:cubicBezTo>
                  <a:lnTo>
                    <a:pt x="485677" y="1363660"/>
                  </a:lnTo>
                  <a:lnTo>
                    <a:pt x="484875" y="1362257"/>
                  </a:lnTo>
                  <a:lnTo>
                    <a:pt x="458766" y="1329549"/>
                  </a:lnTo>
                  <a:lnTo>
                    <a:pt x="446841" y="1308675"/>
                  </a:lnTo>
                  <a:cubicBezTo>
                    <a:pt x="441657" y="1300018"/>
                    <a:pt x="436472" y="1291362"/>
                    <a:pt x="432995" y="1284437"/>
                  </a:cubicBezTo>
                  <a:cubicBezTo>
                    <a:pt x="344613" y="1154450"/>
                    <a:pt x="228919" y="1047906"/>
                    <a:pt x="91834" y="973517"/>
                  </a:cubicBezTo>
                  <a:lnTo>
                    <a:pt x="0" y="933116"/>
                  </a:lnTo>
                  <a:lnTo>
                    <a:pt x="1509724" y="935653"/>
                  </a:lnTo>
                  <a:cubicBezTo>
                    <a:pt x="1585963" y="935653"/>
                    <a:pt x="1662201" y="921810"/>
                    <a:pt x="1724590" y="894060"/>
                  </a:cubicBezTo>
                  <a:cubicBezTo>
                    <a:pt x="1759279" y="880217"/>
                    <a:pt x="1786979" y="866374"/>
                    <a:pt x="1814679" y="845577"/>
                  </a:cubicBezTo>
                  <a:cubicBezTo>
                    <a:pt x="1939456" y="762391"/>
                    <a:pt x="2029545" y="616816"/>
                    <a:pt x="2043395" y="457460"/>
                  </a:cubicBezTo>
                  <a:lnTo>
                    <a:pt x="1800829" y="457460"/>
                  </a:lnTo>
                  <a:lnTo>
                    <a:pt x="2258261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80000" tIns="38100" rIns="468000" bIns="792000" anchor="b"/>
            <a:lstStyle/>
            <a:p>
              <a:pPr algn="r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4" name="TextBox 52">
            <a:extLst>
              <a:ext uri="{FF2B5EF4-FFF2-40B4-BE49-F238E27FC236}">
                <a16:creationId xmlns:a16="http://schemas.microsoft.com/office/drawing/2014/main" id="{B9FCEC9F-37B2-DE1A-A8EF-82A675F0A43C}"/>
              </a:ext>
            </a:extLst>
          </p:cNvPr>
          <p:cNvSpPr txBox="1"/>
          <p:nvPr/>
        </p:nvSpPr>
        <p:spPr>
          <a:xfrm>
            <a:off x="545957" y="1440042"/>
            <a:ext cx="2499833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noProof="1">
                <a:latin typeface="Arial" panose="020B0604020202020204" pitchFamily="34" charset="0"/>
                <a:cs typeface="Arial" panose="020B0604020202020204" pitchFamily="34" charset="0"/>
              </a:rPr>
              <a:t>Gestion efficace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53D18A-7DCC-9793-0F6D-F7AAC20AC9F2}"/>
              </a:ext>
            </a:extLst>
          </p:cNvPr>
          <p:cNvSpPr/>
          <p:nvPr/>
        </p:nvSpPr>
        <p:spPr>
          <a:xfrm>
            <a:off x="841260" y="1825272"/>
            <a:ext cx="2390896" cy="15465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685766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200" b="1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Délais de remboursement : </a:t>
            </a:r>
          </a:p>
          <a:p>
            <a:pPr marL="171450" indent="-171450" defTabSz="685766" fontAlgn="auto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7 jours pour les indemnités journalières</a:t>
            </a:r>
          </a:p>
          <a:p>
            <a:pPr marL="171450" indent="-171450" defTabSz="685766" fontAlgn="auto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7 jours pour les frais médicaux</a:t>
            </a:r>
          </a:p>
          <a:p>
            <a:pPr defTabSz="685766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b="1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 de gestion assurée 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par la certification ISO 9001</a:t>
            </a:r>
          </a:p>
        </p:txBody>
      </p:sp>
      <p:sp>
        <p:nvSpPr>
          <p:cNvPr id="56" name="TextBox 54">
            <a:extLst>
              <a:ext uri="{FF2B5EF4-FFF2-40B4-BE49-F238E27FC236}">
                <a16:creationId xmlns:a16="http://schemas.microsoft.com/office/drawing/2014/main" id="{971F1E6E-9905-0350-5BA9-8A1B36197FD0}"/>
              </a:ext>
            </a:extLst>
          </p:cNvPr>
          <p:cNvSpPr txBox="1"/>
          <p:nvPr/>
        </p:nvSpPr>
        <p:spPr>
          <a:xfrm>
            <a:off x="2526884" y="4786881"/>
            <a:ext cx="1348621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noProof="1">
                <a:latin typeface="Arial" panose="020B0604020202020204" pitchFamily="34" charset="0"/>
                <a:cs typeface="Arial" panose="020B0604020202020204" pitchFamily="34" charset="0"/>
              </a:rPr>
              <a:t>Tiers-Payant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4BD11BD-E74A-C48A-C98A-A2C7D654AF78}"/>
              </a:ext>
            </a:extLst>
          </p:cNvPr>
          <p:cNvSpPr/>
          <p:nvPr/>
        </p:nvSpPr>
        <p:spPr>
          <a:xfrm>
            <a:off x="2029712" y="5166954"/>
            <a:ext cx="2512726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685766">
              <a:spcBef>
                <a:spcPts val="900"/>
              </a:spcBef>
              <a:defRPr/>
            </a:pPr>
            <a:r>
              <a:rPr lang="en-US" sz="1200" b="1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Faciliter l’accès aux soins :  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suppression de l’avance de frais par la mise à disposition des bons de prises en charge</a:t>
            </a:r>
          </a:p>
        </p:txBody>
      </p:sp>
      <p:sp>
        <p:nvSpPr>
          <p:cNvPr id="58" name="TextBox 56">
            <a:extLst>
              <a:ext uri="{FF2B5EF4-FFF2-40B4-BE49-F238E27FC236}">
                <a16:creationId xmlns:a16="http://schemas.microsoft.com/office/drawing/2014/main" id="{071882E4-C53F-FC39-A4C5-4676CC7358E6}"/>
              </a:ext>
            </a:extLst>
          </p:cNvPr>
          <p:cNvSpPr txBox="1"/>
          <p:nvPr/>
        </p:nvSpPr>
        <p:spPr>
          <a:xfrm>
            <a:off x="8802919" y="4713853"/>
            <a:ext cx="2499833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noProof="1">
                <a:latin typeface="Arial" panose="020B0604020202020204" pitchFamily="34" charset="0"/>
                <a:cs typeface="Arial" panose="020B0604020202020204" pitchFamily="34" charset="0"/>
              </a:rPr>
              <a:t>Gestion responsable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C208FF-9689-C630-16B4-6FD4044289B9}"/>
              </a:ext>
            </a:extLst>
          </p:cNvPr>
          <p:cNvSpPr/>
          <p:nvPr/>
        </p:nvSpPr>
        <p:spPr>
          <a:xfrm>
            <a:off x="8000320" y="4998502"/>
            <a:ext cx="3446254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indent="-171450" defTabSz="685766" fontAlgn="auto">
              <a:spcAft>
                <a:spcPts val="0"/>
              </a:spcAft>
              <a:buFontTx/>
              <a:buChar char="-"/>
              <a:defRPr/>
            </a:pPr>
            <a:r>
              <a:rPr lang="en-US" sz="1200" b="1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à disposition d’un médecin conseil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, d’expertises et de contrôles médicaux.</a:t>
            </a:r>
          </a:p>
          <a:p>
            <a:pPr marL="171450" indent="-171450" defTabSz="685766" fontAlgn="auto">
              <a:spcAft>
                <a:spcPts val="0"/>
              </a:spcAft>
              <a:buFontTx/>
              <a:buChar char="-"/>
              <a:defRPr/>
            </a:pPr>
            <a:r>
              <a:rPr lang="en-US" sz="1200" b="1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des alertes sinistres 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pour les accidents du travail anormalement long</a:t>
            </a:r>
          </a:p>
          <a:p>
            <a:pPr marL="171450" indent="-171450" defTabSz="685766" fontAlgn="auto">
              <a:spcAft>
                <a:spcPts val="0"/>
              </a:spcAft>
              <a:buFontTx/>
              <a:buChar char="-"/>
              <a:defRPr/>
            </a:pPr>
            <a:r>
              <a:rPr lang="en-US" sz="1200" b="1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et gestion des recours 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pour le compte de la collectivité</a:t>
            </a:r>
          </a:p>
        </p:txBody>
      </p:sp>
      <p:pic>
        <p:nvPicPr>
          <p:cNvPr id="64" name="Picture 73">
            <a:extLst>
              <a:ext uri="{FF2B5EF4-FFF2-40B4-BE49-F238E27FC236}">
                <a16:creationId xmlns:a16="http://schemas.microsoft.com/office/drawing/2014/main" id="{12E3138B-4A63-65B3-6F30-FE4F487CD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6777" y="2419521"/>
            <a:ext cx="558346" cy="558346"/>
          </a:xfrm>
          <a:prstGeom prst="rect">
            <a:avLst/>
          </a:prstGeom>
        </p:spPr>
      </p:pic>
      <p:pic>
        <p:nvPicPr>
          <p:cNvPr id="65" name="Picture 42">
            <a:extLst>
              <a:ext uri="{FF2B5EF4-FFF2-40B4-BE49-F238E27FC236}">
                <a16:creationId xmlns:a16="http://schemas.microsoft.com/office/drawing/2014/main" id="{76883E79-3168-9B10-09AF-C63FBA791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99" y="2118222"/>
            <a:ext cx="602598" cy="602598"/>
          </a:xfrm>
          <a:prstGeom prst="rect">
            <a:avLst/>
          </a:prstGeom>
        </p:spPr>
      </p:pic>
      <p:pic>
        <p:nvPicPr>
          <p:cNvPr id="67" name="Picture 45">
            <a:extLst>
              <a:ext uri="{FF2B5EF4-FFF2-40B4-BE49-F238E27FC236}">
                <a16:creationId xmlns:a16="http://schemas.microsoft.com/office/drawing/2014/main" id="{5C30B12D-45CD-38A3-1FF6-670EEDC5E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2165" y="5292952"/>
            <a:ext cx="543391" cy="543391"/>
          </a:xfrm>
          <a:prstGeom prst="rect">
            <a:avLst/>
          </a:prstGeom>
        </p:spPr>
      </p:pic>
      <p:pic>
        <p:nvPicPr>
          <p:cNvPr id="68" name="Picture 6">
            <a:extLst>
              <a:ext uri="{FF2B5EF4-FFF2-40B4-BE49-F238E27FC236}">
                <a16:creationId xmlns:a16="http://schemas.microsoft.com/office/drawing/2014/main" id="{69C5AD45-B52A-64B9-9191-DAC9C5AFF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793" y="5247122"/>
            <a:ext cx="577081" cy="577081"/>
          </a:xfrm>
          <a:prstGeom prst="rect">
            <a:avLst/>
          </a:prstGeom>
        </p:spPr>
      </p:pic>
      <p:pic>
        <p:nvPicPr>
          <p:cNvPr id="2" name="Picture 2" descr="CDG55 |">
            <a:extLst>
              <a:ext uri="{FF2B5EF4-FFF2-40B4-BE49-F238E27FC236}">
                <a16:creationId xmlns:a16="http://schemas.microsoft.com/office/drawing/2014/main" id="{07FF0A77-6FC9-B702-D103-A375865E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27" y="952060"/>
            <a:ext cx="985103" cy="9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2549B5-7659-9375-14B2-ADED7FD7E948}"/>
              </a:ext>
            </a:extLst>
          </p:cNvPr>
          <p:cNvSpPr txBox="1"/>
          <p:nvPr/>
        </p:nvSpPr>
        <p:spPr>
          <a:xfrm>
            <a:off x="3595490" y="1814125"/>
            <a:ext cx="4480760" cy="1434049"/>
          </a:xfrm>
          <a:prstGeom prst="rect">
            <a:avLst/>
          </a:prstGeom>
          <a:noFill/>
        </p:spPr>
        <p:txBody>
          <a:bodyPr wrap="square" lIns="0" tIns="91440" rIns="0" bIns="0" rtlCol="0" anchor="ctr" anchorCtr="0">
            <a:no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00" b="1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Met en œuvre l’appel d’offres</a:t>
            </a:r>
          </a:p>
          <a:p>
            <a:pPr marL="285750" indent="-285750" algn="ctr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00" b="1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Gère les demandes de remboursement grâce à la mise à disposition du logiciel AGIRHE</a:t>
            </a:r>
          </a:p>
          <a:p>
            <a:pPr marL="285750" indent="-285750" algn="ctr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00" b="1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Contrôle les dossiers et les transmet à l’assureur</a:t>
            </a: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88A15A08-4E87-02C3-E0A3-A1D02554B22D}"/>
              </a:ext>
            </a:extLst>
          </p:cNvPr>
          <p:cNvSpPr/>
          <p:nvPr/>
        </p:nvSpPr>
        <p:spPr>
          <a:xfrm flipH="1">
            <a:off x="1286356" y="3443622"/>
            <a:ext cx="1865752" cy="836603"/>
          </a:xfrm>
          <a:custGeom>
            <a:avLst/>
            <a:gdLst>
              <a:gd name="connsiteX0" fmla="*/ 0 w 3068065"/>
              <a:gd name="connsiteY0" fmla="*/ 1362257 h 1365363"/>
              <a:gd name="connsiteX1" fmla="*/ 40157 w 3068065"/>
              <a:gd name="connsiteY1" fmla="*/ 1362257 h 1365363"/>
              <a:gd name="connsiteX2" fmla="*/ 41333 w 3068065"/>
              <a:gd name="connsiteY2" fmla="*/ 1362326 h 1365363"/>
              <a:gd name="connsiteX3" fmla="*/ 2610633 w 3068065"/>
              <a:gd name="connsiteY3" fmla="*/ 0 h 1365363"/>
              <a:gd name="connsiteX4" fmla="*/ 3068065 w 3068065"/>
              <a:gd name="connsiteY4" fmla="*/ 457460 h 1365363"/>
              <a:gd name="connsiteX5" fmla="*/ 2818510 w 3068065"/>
              <a:gd name="connsiteY5" fmla="*/ 457460 h 1365363"/>
              <a:gd name="connsiteX6" fmla="*/ 2714572 w 3068065"/>
              <a:gd name="connsiteY6" fmla="*/ 845577 h 1365363"/>
              <a:gd name="connsiteX7" fmla="*/ 2686872 w 3068065"/>
              <a:gd name="connsiteY7" fmla="*/ 894060 h 1365363"/>
              <a:gd name="connsiteX8" fmla="*/ 2659172 w 3068065"/>
              <a:gd name="connsiteY8" fmla="*/ 942606 h 1365363"/>
              <a:gd name="connsiteX9" fmla="*/ 2153201 w 3068065"/>
              <a:gd name="connsiteY9" fmla="*/ 1316817 h 1365363"/>
              <a:gd name="connsiteX10" fmla="*/ 2104662 w 3068065"/>
              <a:gd name="connsiteY10" fmla="*/ 1330723 h 1365363"/>
              <a:gd name="connsiteX11" fmla="*/ 2056124 w 3068065"/>
              <a:gd name="connsiteY11" fmla="*/ 1344567 h 1365363"/>
              <a:gd name="connsiteX12" fmla="*/ 1855235 w 3068065"/>
              <a:gd name="connsiteY12" fmla="*/ 1365363 h 1365363"/>
              <a:gd name="connsiteX13" fmla="*/ 838049 w 3068065"/>
              <a:gd name="connsiteY13" fmla="*/ 1363660 h 1365363"/>
              <a:gd name="connsiteX14" fmla="*/ 837247 w 3068065"/>
              <a:gd name="connsiteY14" fmla="*/ 1362257 h 1365363"/>
              <a:gd name="connsiteX15" fmla="*/ 811138 w 3068065"/>
              <a:gd name="connsiteY15" fmla="*/ 1329549 h 1365363"/>
              <a:gd name="connsiteX16" fmla="*/ 799213 w 3068065"/>
              <a:gd name="connsiteY16" fmla="*/ 1308675 h 1365363"/>
              <a:gd name="connsiteX17" fmla="*/ 785367 w 3068065"/>
              <a:gd name="connsiteY17" fmla="*/ 1284437 h 1365363"/>
              <a:gd name="connsiteX18" fmla="*/ 444206 w 3068065"/>
              <a:gd name="connsiteY18" fmla="*/ 973517 h 1365363"/>
              <a:gd name="connsiteX19" fmla="*/ 352372 w 3068065"/>
              <a:gd name="connsiteY19" fmla="*/ 933116 h 1365363"/>
              <a:gd name="connsiteX20" fmla="*/ 1862096 w 3068065"/>
              <a:gd name="connsiteY20" fmla="*/ 935653 h 1365363"/>
              <a:gd name="connsiteX21" fmla="*/ 2076962 w 3068065"/>
              <a:gd name="connsiteY21" fmla="*/ 894060 h 1365363"/>
              <a:gd name="connsiteX22" fmla="*/ 2167051 w 3068065"/>
              <a:gd name="connsiteY22" fmla="*/ 845577 h 1365363"/>
              <a:gd name="connsiteX23" fmla="*/ 2395767 w 3068065"/>
              <a:gd name="connsiteY23" fmla="*/ 457460 h 1365363"/>
              <a:gd name="connsiteX24" fmla="*/ 2153201 w 3068065"/>
              <a:gd name="connsiteY24" fmla="*/ 457460 h 1365363"/>
              <a:gd name="connsiteX0" fmla="*/ 0 w 3068065"/>
              <a:gd name="connsiteY0" fmla="*/ 1362257 h 1365363"/>
              <a:gd name="connsiteX1" fmla="*/ 40157 w 3068065"/>
              <a:gd name="connsiteY1" fmla="*/ 1362257 h 1365363"/>
              <a:gd name="connsiteX2" fmla="*/ 0 w 3068065"/>
              <a:gd name="connsiteY2" fmla="*/ 1362257 h 1365363"/>
              <a:gd name="connsiteX3" fmla="*/ 2610633 w 3068065"/>
              <a:gd name="connsiteY3" fmla="*/ 0 h 1365363"/>
              <a:gd name="connsiteX4" fmla="*/ 3068065 w 3068065"/>
              <a:gd name="connsiteY4" fmla="*/ 457460 h 1365363"/>
              <a:gd name="connsiteX5" fmla="*/ 2818510 w 3068065"/>
              <a:gd name="connsiteY5" fmla="*/ 457460 h 1365363"/>
              <a:gd name="connsiteX6" fmla="*/ 2714572 w 3068065"/>
              <a:gd name="connsiteY6" fmla="*/ 845577 h 1365363"/>
              <a:gd name="connsiteX7" fmla="*/ 2686872 w 3068065"/>
              <a:gd name="connsiteY7" fmla="*/ 894060 h 1365363"/>
              <a:gd name="connsiteX8" fmla="*/ 2659172 w 3068065"/>
              <a:gd name="connsiteY8" fmla="*/ 942606 h 1365363"/>
              <a:gd name="connsiteX9" fmla="*/ 2153201 w 3068065"/>
              <a:gd name="connsiteY9" fmla="*/ 1316817 h 1365363"/>
              <a:gd name="connsiteX10" fmla="*/ 2104662 w 3068065"/>
              <a:gd name="connsiteY10" fmla="*/ 1330723 h 1365363"/>
              <a:gd name="connsiteX11" fmla="*/ 2056124 w 3068065"/>
              <a:gd name="connsiteY11" fmla="*/ 1344567 h 1365363"/>
              <a:gd name="connsiteX12" fmla="*/ 1855235 w 3068065"/>
              <a:gd name="connsiteY12" fmla="*/ 1365363 h 1365363"/>
              <a:gd name="connsiteX13" fmla="*/ 838049 w 3068065"/>
              <a:gd name="connsiteY13" fmla="*/ 1363660 h 1365363"/>
              <a:gd name="connsiteX14" fmla="*/ 837247 w 3068065"/>
              <a:gd name="connsiteY14" fmla="*/ 1362257 h 1365363"/>
              <a:gd name="connsiteX15" fmla="*/ 811138 w 3068065"/>
              <a:gd name="connsiteY15" fmla="*/ 1329549 h 1365363"/>
              <a:gd name="connsiteX16" fmla="*/ 799213 w 3068065"/>
              <a:gd name="connsiteY16" fmla="*/ 1308675 h 1365363"/>
              <a:gd name="connsiteX17" fmla="*/ 785367 w 3068065"/>
              <a:gd name="connsiteY17" fmla="*/ 1284437 h 1365363"/>
              <a:gd name="connsiteX18" fmla="*/ 444206 w 3068065"/>
              <a:gd name="connsiteY18" fmla="*/ 973517 h 1365363"/>
              <a:gd name="connsiteX19" fmla="*/ 352372 w 3068065"/>
              <a:gd name="connsiteY19" fmla="*/ 933116 h 1365363"/>
              <a:gd name="connsiteX20" fmla="*/ 1862096 w 3068065"/>
              <a:gd name="connsiteY20" fmla="*/ 935653 h 1365363"/>
              <a:gd name="connsiteX21" fmla="*/ 2076962 w 3068065"/>
              <a:gd name="connsiteY21" fmla="*/ 894060 h 1365363"/>
              <a:gd name="connsiteX22" fmla="*/ 2167051 w 3068065"/>
              <a:gd name="connsiteY22" fmla="*/ 845577 h 1365363"/>
              <a:gd name="connsiteX23" fmla="*/ 2395767 w 3068065"/>
              <a:gd name="connsiteY23" fmla="*/ 457460 h 1365363"/>
              <a:gd name="connsiteX24" fmla="*/ 2153201 w 3068065"/>
              <a:gd name="connsiteY24" fmla="*/ 457460 h 1365363"/>
              <a:gd name="connsiteX25" fmla="*/ 2610633 w 3068065"/>
              <a:gd name="connsiteY25" fmla="*/ 0 h 1365363"/>
              <a:gd name="connsiteX0" fmla="*/ 2258261 w 2715693"/>
              <a:gd name="connsiteY0" fmla="*/ 0 h 1365363"/>
              <a:gd name="connsiteX1" fmla="*/ 2715693 w 2715693"/>
              <a:gd name="connsiteY1" fmla="*/ 457460 h 1365363"/>
              <a:gd name="connsiteX2" fmla="*/ 2466138 w 2715693"/>
              <a:gd name="connsiteY2" fmla="*/ 457460 h 1365363"/>
              <a:gd name="connsiteX3" fmla="*/ 2362200 w 2715693"/>
              <a:gd name="connsiteY3" fmla="*/ 845577 h 1365363"/>
              <a:gd name="connsiteX4" fmla="*/ 2334500 w 2715693"/>
              <a:gd name="connsiteY4" fmla="*/ 894060 h 1365363"/>
              <a:gd name="connsiteX5" fmla="*/ 2306800 w 2715693"/>
              <a:gd name="connsiteY5" fmla="*/ 942606 h 1365363"/>
              <a:gd name="connsiteX6" fmla="*/ 1800829 w 2715693"/>
              <a:gd name="connsiteY6" fmla="*/ 1316817 h 1365363"/>
              <a:gd name="connsiteX7" fmla="*/ 1752290 w 2715693"/>
              <a:gd name="connsiteY7" fmla="*/ 1330723 h 1365363"/>
              <a:gd name="connsiteX8" fmla="*/ 1703752 w 2715693"/>
              <a:gd name="connsiteY8" fmla="*/ 1344567 h 1365363"/>
              <a:gd name="connsiteX9" fmla="*/ 1502863 w 2715693"/>
              <a:gd name="connsiteY9" fmla="*/ 1365363 h 1365363"/>
              <a:gd name="connsiteX10" fmla="*/ 485677 w 2715693"/>
              <a:gd name="connsiteY10" fmla="*/ 1363660 h 1365363"/>
              <a:gd name="connsiteX11" fmla="*/ 484875 w 2715693"/>
              <a:gd name="connsiteY11" fmla="*/ 1362257 h 1365363"/>
              <a:gd name="connsiteX12" fmla="*/ 458766 w 2715693"/>
              <a:gd name="connsiteY12" fmla="*/ 1329549 h 1365363"/>
              <a:gd name="connsiteX13" fmla="*/ 446841 w 2715693"/>
              <a:gd name="connsiteY13" fmla="*/ 1308675 h 1365363"/>
              <a:gd name="connsiteX14" fmla="*/ 432995 w 2715693"/>
              <a:gd name="connsiteY14" fmla="*/ 1284437 h 1365363"/>
              <a:gd name="connsiteX15" fmla="*/ 91834 w 2715693"/>
              <a:gd name="connsiteY15" fmla="*/ 973517 h 1365363"/>
              <a:gd name="connsiteX16" fmla="*/ 0 w 2715693"/>
              <a:gd name="connsiteY16" fmla="*/ 933116 h 1365363"/>
              <a:gd name="connsiteX17" fmla="*/ 1509724 w 2715693"/>
              <a:gd name="connsiteY17" fmla="*/ 935653 h 1365363"/>
              <a:gd name="connsiteX18" fmla="*/ 1724590 w 2715693"/>
              <a:gd name="connsiteY18" fmla="*/ 894060 h 1365363"/>
              <a:gd name="connsiteX19" fmla="*/ 1814679 w 2715693"/>
              <a:gd name="connsiteY19" fmla="*/ 845577 h 1365363"/>
              <a:gd name="connsiteX20" fmla="*/ 2043395 w 2715693"/>
              <a:gd name="connsiteY20" fmla="*/ 457460 h 1365363"/>
              <a:gd name="connsiteX21" fmla="*/ 1800829 w 2715693"/>
              <a:gd name="connsiteY21" fmla="*/ 457460 h 1365363"/>
              <a:gd name="connsiteX22" fmla="*/ 2258261 w 2715693"/>
              <a:gd name="connsiteY22" fmla="*/ 0 h 13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15693" h="1365363">
                <a:moveTo>
                  <a:pt x="2258261" y="0"/>
                </a:moveTo>
                <a:lnTo>
                  <a:pt x="2715693" y="457460"/>
                </a:lnTo>
                <a:lnTo>
                  <a:pt x="2466138" y="457460"/>
                </a:lnTo>
                <a:cubicBezTo>
                  <a:pt x="2459277" y="596019"/>
                  <a:pt x="2424588" y="727751"/>
                  <a:pt x="2362200" y="845577"/>
                </a:cubicBezTo>
                <a:cubicBezTo>
                  <a:pt x="2348350" y="859420"/>
                  <a:pt x="2341488" y="880217"/>
                  <a:pt x="2334500" y="894060"/>
                </a:cubicBezTo>
                <a:cubicBezTo>
                  <a:pt x="2327511" y="907903"/>
                  <a:pt x="2320650" y="928700"/>
                  <a:pt x="2306800" y="942606"/>
                </a:cubicBezTo>
                <a:cubicBezTo>
                  <a:pt x="2189011" y="1122758"/>
                  <a:pt x="2008706" y="1261381"/>
                  <a:pt x="1800829" y="1316817"/>
                </a:cubicBezTo>
                <a:cubicBezTo>
                  <a:pt x="1786979" y="1323770"/>
                  <a:pt x="1766140" y="1323770"/>
                  <a:pt x="1752290" y="1330723"/>
                </a:cubicBezTo>
                <a:cubicBezTo>
                  <a:pt x="1738440" y="1337613"/>
                  <a:pt x="1717602" y="1344567"/>
                  <a:pt x="1703752" y="1344567"/>
                </a:cubicBezTo>
                <a:cubicBezTo>
                  <a:pt x="1641363" y="1358410"/>
                  <a:pt x="1572113" y="1365363"/>
                  <a:pt x="1502863" y="1365363"/>
                </a:cubicBezTo>
                <a:lnTo>
                  <a:pt x="485677" y="1363660"/>
                </a:lnTo>
                <a:lnTo>
                  <a:pt x="484875" y="1362257"/>
                </a:lnTo>
                <a:lnTo>
                  <a:pt x="458766" y="1329549"/>
                </a:lnTo>
                <a:lnTo>
                  <a:pt x="446841" y="1308675"/>
                </a:lnTo>
                <a:cubicBezTo>
                  <a:pt x="441657" y="1300018"/>
                  <a:pt x="436472" y="1291362"/>
                  <a:pt x="432995" y="1284437"/>
                </a:cubicBezTo>
                <a:cubicBezTo>
                  <a:pt x="344613" y="1154450"/>
                  <a:pt x="228919" y="1047906"/>
                  <a:pt x="91834" y="973517"/>
                </a:cubicBezTo>
                <a:lnTo>
                  <a:pt x="0" y="933116"/>
                </a:lnTo>
                <a:lnTo>
                  <a:pt x="1509724" y="935653"/>
                </a:lnTo>
                <a:cubicBezTo>
                  <a:pt x="1585963" y="935653"/>
                  <a:pt x="1662201" y="921810"/>
                  <a:pt x="1724590" y="894060"/>
                </a:cubicBezTo>
                <a:cubicBezTo>
                  <a:pt x="1759279" y="880217"/>
                  <a:pt x="1786979" y="866374"/>
                  <a:pt x="1814679" y="845577"/>
                </a:cubicBezTo>
                <a:cubicBezTo>
                  <a:pt x="1939456" y="762391"/>
                  <a:pt x="2029545" y="616816"/>
                  <a:pt x="2043395" y="457460"/>
                </a:cubicBezTo>
                <a:lnTo>
                  <a:pt x="1800829" y="457460"/>
                </a:lnTo>
                <a:lnTo>
                  <a:pt x="225826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180000" tIns="38100" rIns="468000" bIns="792000" anchor="b"/>
          <a:lstStyle/>
          <a:p>
            <a:pPr algn="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CA99D0-6CC1-BC20-2F1D-425A84DE71E1}"/>
              </a:ext>
            </a:extLst>
          </p:cNvPr>
          <p:cNvSpPr/>
          <p:nvPr/>
        </p:nvSpPr>
        <p:spPr>
          <a:xfrm flipH="1">
            <a:off x="5535754" y="3371850"/>
            <a:ext cx="2209802" cy="858248"/>
          </a:xfrm>
          <a:custGeom>
            <a:avLst/>
            <a:gdLst>
              <a:gd name="connsiteX0" fmla="*/ 0 w 3068065"/>
              <a:gd name="connsiteY0" fmla="*/ 1362257 h 1365363"/>
              <a:gd name="connsiteX1" fmla="*/ 40157 w 3068065"/>
              <a:gd name="connsiteY1" fmla="*/ 1362257 h 1365363"/>
              <a:gd name="connsiteX2" fmla="*/ 41333 w 3068065"/>
              <a:gd name="connsiteY2" fmla="*/ 1362326 h 1365363"/>
              <a:gd name="connsiteX3" fmla="*/ 2610633 w 3068065"/>
              <a:gd name="connsiteY3" fmla="*/ 0 h 1365363"/>
              <a:gd name="connsiteX4" fmla="*/ 3068065 w 3068065"/>
              <a:gd name="connsiteY4" fmla="*/ 457460 h 1365363"/>
              <a:gd name="connsiteX5" fmla="*/ 2818510 w 3068065"/>
              <a:gd name="connsiteY5" fmla="*/ 457460 h 1365363"/>
              <a:gd name="connsiteX6" fmla="*/ 2714572 w 3068065"/>
              <a:gd name="connsiteY6" fmla="*/ 845577 h 1365363"/>
              <a:gd name="connsiteX7" fmla="*/ 2686872 w 3068065"/>
              <a:gd name="connsiteY7" fmla="*/ 894060 h 1365363"/>
              <a:gd name="connsiteX8" fmla="*/ 2659172 w 3068065"/>
              <a:gd name="connsiteY8" fmla="*/ 942606 h 1365363"/>
              <a:gd name="connsiteX9" fmla="*/ 2153201 w 3068065"/>
              <a:gd name="connsiteY9" fmla="*/ 1316817 h 1365363"/>
              <a:gd name="connsiteX10" fmla="*/ 2104662 w 3068065"/>
              <a:gd name="connsiteY10" fmla="*/ 1330723 h 1365363"/>
              <a:gd name="connsiteX11" fmla="*/ 2056124 w 3068065"/>
              <a:gd name="connsiteY11" fmla="*/ 1344567 h 1365363"/>
              <a:gd name="connsiteX12" fmla="*/ 1855235 w 3068065"/>
              <a:gd name="connsiteY12" fmla="*/ 1365363 h 1365363"/>
              <a:gd name="connsiteX13" fmla="*/ 838049 w 3068065"/>
              <a:gd name="connsiteY13" fmla="*/ 1363660 h 1365363"/>
              <a:gd name="connsiteX14" fmla="*/ 837247 w 3068065"/>
              <a:gd name="connsiteY14" fmla="*/ 1362257 h 1365363"/>
              <a:gd name="connsiteX15" fmla="*/ 811138 w 3068065"/>
              <a:gd name="connsiteY15" fmla="*/ 1329549 h 1365363"/>
              <a:gd name="connsiteX16" fmla="*/ 799213 w 3068065"/>
              <a:gd name="connsiteY16" fmla="*/ 1308675 h 1365363"/>
              <a:gd name="connsiteX17" fmla="*/ 785367 w 3068065"/>
              <a:gd name="connsiteY17" fmla="*/ 1284437 h 1365363"/>
              <a:gd name="connsiteX18" fmla="*/ 444206 w 3068065"/>
              <a:gd name="connsiteY18" fmla="*/ 973517 h 1365363"/>
              <a:gd name="connsiteX19" fmla="*/ 352372 w 3068065"/>
              <a:gd name="connsiteY19" fmla="*/ 933116 h 1365363"/>
              <a:gd name="connsiteX20" fmla="*/ 1862096 w 3068065"/>
              <a:gd name="connsiteY20" fmla="*/ 935653 h 1365363"/>
              <a:gd name="connsiteX21" fmla="*/ 2076962 w 3068065"/>
              <a:gd name="connsiteY21" fmla="*/ 894060 h 1365363"/>
              <a:gd name="connsiteX22" fmla="*/ 2167051 w 3068065"/>
              <a:gd name="connsiteY22" fmla="*/ 845577 h 1365363"/>
              <a:gd name="connsiteX23" fmla="*/ 2395767 w 3068065"/>
              <a:gd name="connsiteY23" fmla="*/ 457460 h 1365363"/>
              <a:gd name="connsiteX24" fmla="*/ 2153201 w 3068065"/>
              <a:gd name="connsiteY24" fmla="*/ 457460 h 1365363"/>
              <a:gd name="connsiteX0" fmla="*/ 0 w 3068065"/>
              <a:gd name="connsiteY0" fmla="*/ 1362257 h 1365363"/>
              <a:gd name="connsiteX1" fmla="*/ 40157 w 3068065"/>
              <a:gd name="connsiteY1" fmla="*/ 1362257 h 1365363"/>
              <a:gd name="connsiteX2" fmla="*/ 0 w 3068065"/>
              <a:gd name="connsiteY2" fmla="*/ 1362257 h 1365363"/>
              <a:gd name="connsiteX3" fmla="*/ 2610633 w 3068065"/>
              <a:gd name="connsiteY3" fmla="*/ 0 h 1365363"/>
              <a:gd name="connsiteX4" fmla="*/ 3068065 w 3068065"/>
              <a:gd name="connsiteY4" fmla="*/ 457460 h 1365363"/>
              <a:gd name="connsiteX5" fmla="*/ 2818510 w 3068065"/>
              <a:gd name="connsiteY5" fmla="*/ 457460 h 1365363"/>
              <a:gd name="connsiteX6" fmla="*/ 2714572 w 3068065"/>
              <a:gd name="connsiteY6" fmla="*/ 845577 h 1365363"/>
              <a:gd name="connsiteX7" fmla="*/ 2686872 w 3068065"/>
              <a:gd name="connsiteY7" fmla="*/ 894060 h 1365363"/>
              <a:gd name="connsiteX8" fmla="*/ 2659172 w 3068065"/>
              <a:gd name="connsiteY8" fmla="*/ 942606 h 1365363"/>
              <a:gd name="connsiteX9" fmla="*/ 2153201 w 3068065"/>
              <a:gd name="connsiteY9" fmla="*/ 1316817 h 1365363"/>
              <a:gd name="connsiteX10" fmla="*/ 2104662 w 3068065"/>
              <a:gd name="connsiteY10" fmla="*/ 1330723 h 1365363"/>
              <a:gd name="connsiteX11" fmla="*/ 2056124 w 3068065"/>
              <a:gd name="connsiteY11" fmla="*/ 1344567 h 1365363"/>
              <a:gd name="connsiteX12" fmla="*/ 1855235 w 3068065"/>
              <a:gd name="connsiteY12" fmla="*/ 1365363 h 1365363"/>
              <a:gd name="connsiteX13" fmla="*/ 838049 w 3068065"/>
              <a:gd name="connsiteY13" fmla="*/ 1363660 h 1365363"/>
              <a:gd name="connsiteX14" fmla="*/ 837247 w 3068065"/>
              <a:gd name="connsiteY14" fmla="*/ 1362257 h 1365363"/>
              <a:gd name="connsiteX15" fmla="*/ 811138 w 3068065"/>
              <a:gd name="connsiteY15" fmla="*/ 1329549 h 1365363"/>
              <a:gd name="connsiteX16" fmla="*/ 799213 w 3068065"/>
              <a:gd name="connsiteY16" fmla="*/ 1308675 h 1365363"/>
              <a:gd name="connsiteX17" fmla="*/ 785367 w 3068065"/>
              <a:gd name="connsiteY17" fmla="*/ 1284437 h 1365363"/>
              <a:gd name="connsiteX18" fmla="*/ 444206 w 3068065"/>
              <a:gd name="connsiteY18" fmla="*/ 973517 h 1365363"/>
              <a:gd name="connsiteX19" fmla="*/ 352372 w 3068065"/>
              <a:gd name="connsiteY19" fmla="*/ 933116 h 1365363"/>
              <a:gd name="connsiteX20" fmla="*/ 1862096 w 3068065"/>
              <a:gd name="connsiteY20" fmla="*/ 935653 h 1365363"/>
              <a:gd name="connsiteX21" fmla="*/ 2076962 w 3068065"/>
              <a:gd name="connsiteY21" fmla="*/ 894060 h 1365363"/>
              <a:gd name="connsiteX22" fmla="*/ 2167051 w 3068065"/>
              <a:gd name="connsiteY22" fmla="*/ 845577 h 1365363"/>
              <a:gd name="connsiteX23" fmla="*/ 2395767 w 3068065"/>
              <a:gd name="connsiteY23" fmla="*/ 457460 h 1365363"/>
              <a:gd name="connsiteX24" fmla="*/ 2153201 w 3068065"/>
              <a:gd name="connsiteY24" fmla="*/ 457460 h 1365363"/>
              <a:gd name="connsiteX25" fmla="*/ 2610633 w 3068065"/>
              <a:gd name="connsiteY25" fmla="*/ 0 h 1365363"/>
              <a:gd name="connsiteX0" fmla="*/ 2258261 w 2715693"/>
              <a:gd name="connsiteY0" fmla="*/ 0 h 1365363"/>
              <a:gd name="connsiteX1" fmla="*/ 2715693 w 2715693"/>
              <a:gd name="connsiteY1" fmla="*/ 457460 h 1365363"/>
              <a:gd name="connsiteX2" fmla="*/ 2466138 w 2715693"/>
              <a:gd name="connsiteY2" fmla="*/ 457460 h 1365363"/>
              <a:gd name="connsiteX3" fmla="*/ 2362200 w 2715693"/>
              <a:gd name="connsiteY3" fmla="*/ 845577 h 1365363"/>
              <a:gd name="connsiteX4" fmla="*/ 2334500 w 2715693"/>
              <a:gd name="connsiteY4" fmla="*/ 894060 h 1365363"/>
              <a:gd name="connsiteX5" fmla="*/ 2306800 w 2715693"/>
              <a:gd name="connsiteY5" fmla="*/ 942606 h 1365363"/>
              <a:gd name="connsiteX6" fmla="*/ 1800829 w 2715693"/>
              <a:gd name="connsiteY6" fmla="*/ 1316817 h 1365363"/>
              <a:gd name="connsiteX7" fmla="*/ 1752290 w 2715693"/>
              <a:gd name="connsiteY7" fmla="*/ 1330723 h 1365363"/>
              <a:gd name="connsiteX8" fmla="*/ 1703752 w 2715693"/>
              <a:gd name="connsiteY8" fmla="*/ 1344567 h 1365363"/>
              <a:gd name="connsiteX9" fmla="*/ 1502863 w 2715693"/>
              <a:gd name="connsiteY9" fmla="*/ 1365363 h 1365363"/>
              <a:gd name="connsiteX10" fmla="*/ 485677 w 2715693"/>
              <a:gd name="connsiteY10" fmla="*/ 1363660 h 1365363"/>
              <a:gd name="connsiteX11" fmla="*/ 484875 w 2715693"/>
              <a:gd name="connsiteY11" fmla="*/ 1362257 h 1365363"/>
              <a:gd name="connsiteX12" fmla="*/ 458766 w 2715693"/>
              <a:gd name="connsiteY12" fmla="*/ 1329549 h 1365363"/>
              <a:gd name="connsiteX13" fmla="*/ 446841 w 2715693"/>
              <a:gd name="connsiteY13" fmla="*/ 1308675 h 1365363"/>
              <a:gd name="connsiteX14" fmla="*/ 432995 w 2715693"/>
              <a:gd name="connsiteY14" fmla="*/ 1284437 h 1365363"/>
              <a:gd name="connsiteX15" fmla="*/ 91834 w 2715693"/>
              <a:gd name="connsiteY15" fmla="*/ 973517 h 1365363"/>
              <a:gd name="connsiteX16" fmla="*/ 0 w 2715693"/>
              <a:gd name="connsiteY16" fmla="*/ 933116 h 1365363"/>
              <a:gd name="connsiteX17" fmla="*/ 1509724 w 2715693"/>
              <a:gd name="connsiteY17" fmla="*/ 935653 h 1365363"/>
              <a:gd name="connsiteX18" fmla="*/ 1724590 w 2715693"/>
              <a:gd name="connsiteY18" fmla="*/ 894060 h 1365363"/>
              <a:gd name="connsiteX19" fmla="*/ 1814679 w 2715693"/>
              <a:gd name="connsiteY19" fmla="*/ 845577 h 1365363"/>
              <a:gd name="connsiteX20" fmla="*/ 2043395 w 2715693"/>
              <a:gd name="connsiteY20" fmla="*/ 457460 h 1365363"/>
              <a:gd name="connsiteX21" fmla="*/ 1800829 w 2715693"/>
              <a:gd name="connsiteY21" fmla="*/ 457460 h 1365363"/>
              <a:gd name="connsiteX22" fmla="*/ 2258261 w 2715693"/>
              <a:gd name="connsiteY22" fmla="*/ 0 h 13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15693" h="1365363">
                <a:moveTo>
                  <a:pt x="2258261" y="0"/>
                </a:moveTo>
                <a:lnTo>
                  <a:pt x="2715693" y="457460"/>
                </a:lnTo>
                <a:lnTo>
                  <a:pt x="2466138" y="457460"/>
                </a:lnTo>
                <a:cubicBezTo>
                  <a:pt x="2459277" y="596019"/>
                  <a:pt x="2424588" y="727751"/>
                  <a:pt x="2362200" y="845577"/>
                </a:cubicBezTo>
                <a:cubicBezTo>
                  <a:pt x="2348350" y="859420"/>
                  <a:pt x="2341488" y="880217"/>
                  <a:pt x="2334500" y="894060"/>
                </a:cubicBezTo>
                <a:cubicBezTo>
                  <a:pt x="2327511" y="907903"/>
                  <a:pt x="2320650" y="928700"/>
                  <a:pt x="2306800" y="942606"/>
                </a:cubicBezTo>
                <a:cubicBezTo>
                  <a:pt x="2189011" y="1122758"/>
                  <a:pt x="2008706" y="1261381"/>
                  <a:pt x="1800829" y="1316817"/>
                </a:cubicBezTo>
                <a:cubicBezTo>
                  <a:pt x="1786979" y="1323770"/>
                  <a:pt x="1766140" y="1323770"/>
                  <a:pt x="1752290" y="1330723"/>
                </a:cubicBezTo>
                <a:cubicBezTo>
                  <a:pt x="1738440" y="1337613"/>
                  <a:pt x="1717602" y="1344567"/>
                  <a:pt x="1703752" y="1344567"/>
                </a:cubicBezTo>
                <a:cubicBezTo>
                  <a:pt x="1641363" y="1358410"/>
                  <a:pt x="1572113" y="1365363"/>
                  <a:pt x="1502863" y="1365363"/>
                </a:cubicBezTo>
                <a:lnTo>
                  <a:pt x="485677" y="1363660"/>
                </a:lnTo>
                <a:lnTo>
                  <a:pt x="484875" y="1362257"/>
                </a:lnTo>
                <a:lnTo>
                  <a:pt x="458766" y="1329549"/>
                </a:lnTo>
                <a:lnTo>
                  <a:pt x="446841" y="1308675"/>
                </a:lnTo>
                <a:cubicBezTo>
                  <a:pt x="441657" y="1300018"/>
                  <a:pt x="436472" y="1291362"/>
                  <a:pt x="432995" y="1284437"/>
                </a:cubicBezTo>
                <a:cubicBezTo>
                  <a:pt x="344613" y="1154450"/>
                  <a:pt x="228919" y="1047906"/>
                  <a:pt x="91834" y="973517"/>
                </a:cubicBezTo>
                <a:lnTo>
                  <a:pt x="0" y="933116"/>
                </a:lnTo>
                <a:lnTo>
                  <a:pt x="1509724" y="935653"/>
                </a:lnTo>
                <a:cubicBezTo>
                  <a:pt x="1585963" y="935653"/>
                  <a:pt x="1662201" y="921810"/>
                  <a:pt x="1724590" y="894060"/>
                </a:cubicBezTo>
                <a:cubicBezTo>
                  <a:pt x="1759279" y="880217"/>
                  <a:pt x="1786979" y="866374"/>
                  <a:pt x="1814679" y="845577"/>
                </a:cubicBezTo>
                <a:cubicBezTo>
                  <a:pt x="1939456" y="762391"/>
                  <a:pt x="2029545" y="616816"/>
                  <a:pt x="2043395" y="457460"/>
                </a:cubicBezTo>
                <a:lnTo>
                  <a:pt x="1800829" y="457460"/>
                </a:lnTo>
                <a:lnTo>
                  <a:pt x="2258261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80000" tIns="38100" rIns="468000" bIns="792000" anchor="b"/>
          <a:lstStyle/>
          <a:p>
            <a:pPr algn="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E7949A53-099A-3ED6-037B-DF61B3F59BD7}"/>
              </a:ext>
            </a:extLst>
          </p:cNvPr>
          <p:cNvSpPr/>
          <p:nvPr/>
        </p:nvSpPr>
        <p:spPr>
          <a:xfrm>
            <a:off x="3890212" y="3393495"/>
            <a:ext cx="2443718" cy="836603"/>
          </a:xfrm>
          <a:custGeom>
            <a:avLst/>
            <a:gdLst>
              <a:gd name="connsiteX0" fmla="*/ 0 w 3068065"/>
              <a:gd name="connsiteY0" fmla="*/ 1362257 h 1365363"/>
              <a:gd name="connsiteX1" fmla="*/ 40157 w 3068065"/>
              <a:gd name="connsiteY1" fmla="*/ 1362257 h 1365363"/>
              <a:gd name="connsiteX2" fmla="*/ 41333 w 3068065"/>
              <a:gd name="connsiteY2" fmla="*/ 1362326 h 1365363"/>
              <a:gd name="connsiteX3" fmla="*/ 2610633 w 3068065"/>
              <a:gd name="connsiteY3" fmla="*/ 0 h 1365363"/>
              <a:gd name="connsiteX4" fmla="*/ 3068065 w 3068065"/>
              <a:gd name="connsiteY4" fmla="*/ 457460 h 1365363"/>
              <a:gd name="connsiteX5" fmla="*/ 2818510 w 3068065"/>
              <a:gd name="connsiteY5" fmla="*/ 457460 h 1365363"/>
              <a:gd name="connsiteX6" fmla="*/ 2714572 w 3068065"/>
              <a:gd name="connsiteY6" fmla="*/ 845577 h 1365363"/>
              <a:gd name="connsiteX7" fmla="*/ 2686872 w 3068065"/>
              <a:gd name="connsiteY7" fmla="*/ 894060 h 1365363"/>
              <a:gd name="connsiteX8" fmla="*/ 2659172 w 3068065"/>
              <a:gd name="connsiteY8" fmla="*/ 942606 h 1365363"/>
              <a:gd name="connsiteX9" fmla="*/ 2153201 w 3068065"/>
              <a:gd name="connsiteY9" fmla="*/ 1316817 h 1365363"/>
              <a:gd name="connsiteX10" fmla="*/ 2104662 w 3068065"/>
              <a:gd name="connsiteY10" fmla="*/ 1330723 h 1365363"/>
              <a:gd name="connsiteX11" fmla="*/ 2056124 w 3068065"/>
              <a:gd name="connsiteY11" fmla="*/ 1344567 h 1365363"/>
              <a:gd name="connsiteX12" fmla="*/ 1855235 w 3068065"/>
              <a:gd name="connsiteY12" fmla="*/ 1365363 h 1365363"/>
              <a:gd name="connsiteX13" fmla="*/ 838049 w 3068065"/>
              <a:gd name="connsiteY13" fmla="*/ 1363660 h 1365363"/>
              <a:gd name="connsiteX14" fmla="*/ 837247 w 3068065"/>
              <a:gd name="connsiteY14" fmla="*/ 1362257 h 1365363"/>
              <a:gd name="connsiteX15" fmla="*/ 811138 w 3068065"/>
              <a:gd name="connsiteY15" fmla="*/ 1329549 h 1365363"/>
              <a:gd name="connsiteX16" fmla="*/ 799213 w 3068065"/>
              <a:gd name="connsiteY16" fmla="*/ 1308675 h 1365363"/>
              <a:gd name="connsiteX17" fmla="*/ 785367 w 3068065"/>
              <a:gd name="connsiteY17" fmla="*/ 1284437 h 1365363"/>
              <a:gd name="connsiteX18" fmla="*/ 444206 w 3068065"/>
              <a:gd name="connsiteY18" fmla="*/ 973517 h 1365363"/>
              <a:gd name="connsiteX19" fmla="*/ 352372 w 3068065"/>
              <a:gd name="connsiteY19" fmla="*/ 933116 h 1365363"/>
              <a:gd name="connsiteX20" fmla="*/ 1862096 w 3068065"/>
              <a:gd name="connsiteY20" fmla="*/ 935653 h 1365363"/>
              <a:gd name="connsiteX21" fmla="*/ 2076962 w 3068065"/>
              <a:gd name="connsiteY21" fmla="*/ 894060 h 1365363"/>
              <a:gd name="connsiteX22" fmla="*/ 2167051 w 3068065"/>
              <a:gd name="connsiteY22" fmla="*/ 845577 h 1365363"/>
              <a:gd name="connsiteX23" fmla="*/ 2395767 w 3068065"/>
              <a:gd name="connsiteY23" fmla="*/ 457460 h 1365363"/>
              <a:gd name="connsiteX24" fmla="*/ 2153201 w 3068065"/>
              <a:gd name="connsiteY24" fmla="*/ 457460 h 1365363"/>
              <a:gd name="connsiteX0" fmla="*/ 0 w 3068065"/>
              <a:gd name="connsiteY0" fmla="*/ 1362257 h 1365363"/>
              <a:gd name="connsiteX1" fmla="*/ 40157 w 3068065"/>
              <a:gd name="connsiteY1" fmla="*/ 1362257 h 1365363"/>
              <a:gd name="connsiteX2" fmla="*/ 0 w 3068065"/>
              <a:gd name="connsiteY2" fmla="*/ 1362257 h 1365363"/>
              <a:gd name="connsiteX3" fmla="*/ 2610633 w 3068065"/>
              <a:gd name="connsiteY3" fmla="*/ 0 h 1365363"/>
              <a:gd name="connsiteX4" fmla="*/ 3068065 w 3068065"/>
              <a:gd name="connsiteY4" fmla="*/ 457460 h 1365363"/>
              <a:gd name="connsiteX5" fmla="*/ 2818510 w 3068065"/>
              <a:gd name="connsiteY5" fmla="*/ 457460 h 1365363"/>
              <a:gd name="connsiteX6" fmla="*/ 2714572 w 3068065"/>
              <a:gd name="connsiteY6" fmla="*/ 845577 h 1365363"/>
              <a:gd name="connsiteX7" fmla="*/ 2686872 w 3068065"/>
              <a:gd name="connsiteY7" fmla="*/ 894060 h 1365363"/>
              <a:gd name="connsiteX8" fmla="*/ 2659172 w 3068065"/>
              <a:gd name="connsiteY8" fmla="*/ 942606 h 1365363"/>
              <a:gd name="connsiteX9" fmla="*/ 2153201 w 3068065"/>
              <a:gd name="connsiteY9" fmla="*/ 1316817 h 1365363"/>
              <a:gd name="connsiteX10" fmla="*/ 2104662 w 3068065"/>
              <a:gd name="connsiteY10" fmla="*/ 1330723 h 1365363"/>
              <a:gd name="connsiteX11" fmla="*/ 2056124 w 3068065"/>
              <a:gd name="connsiteY11" fmla="*/ 1344567 h 1365363"/>
              <a:gd name="connsiteX12" fmla="*/ 1855235 w 3068065"/>
              <a:gd name="connsiteY12" fmla="*/ 1365363 h 1365363"/>
              <a:gd name="connsiteX13" fmla="*/ 838049 w 3068065"/>
              <a:gd name="connsiteY13" fmla="*/ 1363660 h 1365363"/>
              <a:gd name="connsiteX14" fmla="*/ 837247 w 3068065"/>
              <a:gd name="connsiteY14" fmla="*/ 1362257 h 1365363"/>
              <a:gd name="connsiteX15" fmla="*/ 811138 w 3068065"/>
              <a:gd name="connsiteY15" fmla="*/ 1329549 h 1365363"/>
              <a:gd name="connsiteX16" fmla="*/ 799213 w 3068065"/>
              <a:gd name="connsiteY16" fmla="*/ 1308675 h 1365363"/>
              <a:gd name="connsiteX17" fmla="*/ 785367 w 3068065"/>
              <a:gd name="connsiteY17" fmla="*/ 1284437 h 1365363"/>
              <a:gd name="connsiteX18" fmla="*/ 444206 w 3068065"/>
              <a:gd name="connsiteY18" fmla="*/ 973517 h 1365363"/>
              <a:gd name="connsiteX19" fmla="*/ 352372 w 3068065"/>
              <a:gd name="connsiteY19" fmla="*/ 933116 h 1365363"/>
              <a:gd name="connsiteX20" fmla="*/ 1862096 w 3068065"/>
              <a:gd name="connsiteY20" fmla="*/ 935653 h 1365363"/>
              <a:gd name="connsiteX21" fmla="*/ 2076962 w 3068065"/>
              <a:gd name="connsiteY21" fmla="*/ 894060 h 1365363"/>
              <a:gd name="connsiteX22" fmla="*/ 2167051 w 3068065"/>
              <a:gd name="connsiteY22" fmla="*/ 845577 h 1365363"/>
              <a:gd name="connsiteX23" fmla="*/ 2395767 w 3068065"/>
              <a:gd name="connsiteY23" fmla="*/ 457460 h 1365363"/>
              <a:gd name="connsiteX24" fmla="*/ 2153201 w 3068065"/>
              <a:gd name="connsiteY24" fmla="*/ 457460 h 1365363"/>
              <a:gd name="connsiteX25" fmla="*/ 2610633 w 3068065"/>
              <a:gd name="connsiteY25" fmla="*/ 0 h 1365363"/>
              <a:gd name="connsiteX0" fmla="*/ 2258261 w 2715693"/>
              <a:gd name="connsiteY0" fmla="*/ 0 h 1365363"/>
              <a:gd name="connsiteX1" fmla="*/ 2715693 w 2715693"/>
              <a:gd name="connsiteY1" fmla="*/ 457460 h 1365363"/>
              <a:gd name="connsiteX2" fmla="*/ 2466138 w 2715693"/>
              <a:gd name="connsiteY2" fmla="*/ 457460 h 1365363"/>
              <a:gd name="connsiteX3" fmla="*/ 2362200 w 2715693"/>
              <a:gd name="connsiteY3" fmla="*/ 845577 h 1365363"/>
              <a:gd name="connsiteX4" fmla="*/ 2334500 w 2715693"/>
              <a:gd name="connsiteY4" fmla="*/ 894060 h 1365363"/>
              <a:gd name="connsiteX5" fmla="*/ 2306800 w 2715693"/>
              <a:gd name="connsiteY5" fmla="*/ 942606 h 1365363"/>
              <a:gd name="connsiteX6" fmla="*/ 1800829 w 2715693"/>
              <a:gd name="connsiteY6" fmla="*/ 1316817 h 1365363"/>
              <a:gd name="connsiteX7" fmla="*/ 1752290 w 2715693"/>
              <a:gd name="connsiteY7" fmla="*/ 1330723 h 1365363"/>
              <a:gd name="connsiteX8" fmla="*/ 1703752 w 2715693"/>
              <a:gd name="connsiteY8" fmla="*/ 1344567 h 1365363"/>
              <a:gd name="connsiteX9" fmla="*/ 1502863 w 2715693"/>
              <a:gd name="connsiteY9" fmla="*/ 1365363 h 1365363"/>
              <a:gd name="connsiteX10" fmla="*/ 485677 w 2715693"/>
              <a:gd name="connsiteY10" fmla="*/ 1363660 h 1365363"/>
              <a:gd name="connsiteX11" fmla="*/ 484875 w 2715693"/>
              <a:gd name="connsiteY11" fmla="*/ 1362257 h 1365363"/>
              <a:gd name="connsiteX12" fmla="*/ 458766 w 2715693"/>
              <a:gd name="connsiteY12" fmla="*/ 1329549 h 1365363"/>
              <a:gd name="connsiteX13" fmla="*/ 446841 w 2715693"/>
              <a:gd name="connsiteY13" fmla="*/ 1308675 h 1365363"/>
              <a:gd name="connsiteX14" fmla="*/ 432995 w 2715693"/>
              <a:gd name="connsiteY14" fmla="*/ 1284437 h 1365363"/>
              <a:gd name="connsiteX15" fmla="*/ 91834 w 2715693"/>
              <a:gd name="connsiteY15" fmla="*/ 973517 h 1365363"/>
              <a:gd name="connsiteX16" fmla="*/ 0 w 2715693"/>
              <a:gd name="connsiteY16" fmla="*/ 933116 h 1365363"/>
              <a:gd name="connsiteX17" fmla="*/ 1509724 w 2715693"/>
              <a:gd name="connsiteY17" fmla="*/ 935653 h 1365363"/>
              <a:gd name="connsiteX18" fmla="*/ 1724590 w 2715693"/>
              <a:gd name="connsiteY18" fmla="*/ 894060 h 1365363"/>
              <a:gd name="connsiteX19" fmla="*/ 1814679 w 2715693"/>
              <a:gd name="connsiteY19" fmla="*/ 845577 h 1365363"/>
              <a:gd name="connsiteX20" fmla="*/ 2043395 w 2715693"/>
              <a:gd name="connsiteY20" fmla="*/ 457460 h 1365363"/>
              <a:gd name="connsiteX21" fmla="*/ 1800829 w 2715693"/>
              <a:gd name="connsiteY21" fmla="*/ 457460 h 1365363"/>
              <a:gd name="connsiteX22" fmla="*/ 2258261 w 2715693"/>
              <a:gd name="connsiteY22" fmla="*/ 0 h 13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15693" h="1365363">
                <a:moveTo>
                  <a:pt x="2258261" y="0"/>
                </a:moveTo>
                <a:lnTo>
                  <a:pt x="2715693" y="457460"/>
                </a:lnTo>
                <a:lnTo>
                  <a:pt x="2466138" y="457460"/>
                </a:lnTo>
                <a:cubicBezTo>
                  <a:pt x="2459277" y="596019"/>
                  <a:pt x="2424588" y="727751"/>
                  <a:pt x="2362200" y="845577"/>
                </a:cubicBezTo>
                <a:cubicBezTo>
                  <a:pt x="2348350" y="859420"/>
                  <a:pt x="2341488" y="880217"/>
                  <a:pt x="2334500" y="894060"/>
                </a:cubicBezTo>
                <a:cubicBezTo>
                  <a:pt x="2327511" y="907903"/>
                  <a:pt x="2320650" y="928700"/>
                  <a:pt x="2306800" y="942606"/>
                </a:cubicBezTo>
                <a:cubicBezTo>
                  <a:pt x="2189011" y="1122758"/>
                  <a:pt x="2008706" y="1261381"/>
                  <a:pt x="1800829" y="1316817"/>
                </a:cubicBezTo>
                <a:cubicBezTo>
                  <a:pt x="1786979" y="1323770"/>
                  <a:pt x="1766140" y="1323770"/>
                  <a:pt x="1752290" y="1330723"/>
                </a:cubicBezTo>
                <a:cubicBezTo>
                  <a:pt x="1738440" y="1337613"/>
                  <a:pt x="1717602" y="1344567"/>
                  <a:pt x="1703752" y="1344567"/>
                </a:cubicBezTo>
                <a:cubicBezTo>
                  <a:pt x="1641363" y="1358410"/>
                  <a:pt x="1572113" y="1365363"/>
                  <a:pt x="1502863" y="1365363"/>
                </a:cubicBezTo>
                <a:lnTo>
                  <a:pt x="485677" y="1363660"/>
                </a:lnTo>
                <a:lnTo>
                  <a:pt x="484875" y="1362257"/>
                </a:lnTo>
                <a:lnTo>
                  <a:pt x="458766" y="1329549"/>
                </a:lnTo>
                <a:lnTo>
                  <a:pt x="446841" y="1308675"/>
                </a:lnTo>
                <a:cubicBezTo>
                  <a:pt x="441657" y="1300018"/>
                  <a:pt x="436472" y="1291362"/>
                  <a:pt x="432995" y="1284437"/>
                </a:cubicBezTo>
                <a:cubicBezTo>
                  <a:pt x="344613" y="1154450"/>
                  <a:pt x="228919" y="1047906"/>
                  <a:pt x="91834" y="973517"/>
                </a:cubicBezTo>
                <a:lnTo>
                  <a:pt x="0" y="933116"/>
                </a:lnTo>
                <a:lnTo>
                  <a:pt x="1509724" y="935653"/>
                </a:lnTo>
                <a:cubicBezTo>
                  <a:pt x="1585963" y="935653"/>
                  <a:pt x="1662201" y="921810"/>
                  <a:pt x="1724590" y="894060"/>
                </a:cubicBezTo>
                <a:cubicBezTo>
                  <a:pt x="1759279" y="880217"/>
                  <a:pt x="1786979" y="866374"/>
                  <a:pt x="1814679" y="845577"/>
                </a:cubicBezTo>
                <a:cubicBezTo>
                  <a:pt x="1939456" y="762391"/>
                  <a:pt x="2029545" y="616816"/>
                  <a:pt x="2043395" y="457460"/>
                </a:cubicBezTo>
                <a:lnTo>
                  <a:pt x="1800829" y="457460"/>
                </a:lnTo>
                <a:lnTo>
                  <a:pt x="2258261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80000" tIns="38100" rIns="468000" bIns="792000" anchor="b"/>
          <a:lstStyle/>
          <a:p>
            <a:pPr algn="r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1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024C-18E5-468F-9869-575E029E6F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3500" dirty="0"/>
              <a:t>Services complémentaires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5F4CE-6FEC-4BB7-A122-FC2FCF2560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0289A-6480-42F8-A8BF-AA61B044F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 indent="0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835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E9869-8460-7682-2F05-639A1186C4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602064" y="6470511"/>
            <a:ext cx="295011" cy="185494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15EBA-07A7-65DF-8728-64C728E5E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5400" y="6535755"/>
            <a:ext cx="3200400" cy="91440"/>
          </a:xfrm>
        </p:spPr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177E861-CCD1-8DF6-5537-02E93D72D1C0}"/>
              </a:ext>
            </a:extLst>
          </p:cNvPr>
          <p:cNvSpPr txBox="1">
            <a:spLocks/>
          </p:cNvSpPr>
          <p:nvPr/>
        </p:nvSpPr>
        <p:spPr>
          <a:xfrm>
            <a:off x="365400" y="203471"/>
            <a:ext cx="1124712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Pôle Recours Contre Tiers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BC76939-2169-1285-86B3-8C77C9865CAA}"/>
              </a:ext>
            </a:extLst>
          </p:cNvPr>
          <p:cNvGrpSpPr/>
          <p:nvPr/>
        </p:nvGrpSpPr>
        <p:grpSpPr>
          <a:xfrm>
            <a:off x="1965600" y="1494102"/>
            <a:ext cx="9149927" cy="4619185"/>
            <a:chOff x="-1056361" y="-171092"/>
            <a:chExt cx="12697240" cy="6131863"/>
          </a:xfrm>
        </p:grpSpPr>
        <p:sp>
          <p:nvSpPr>
            <p:cNvPr id="11" name="Légende encadrée 3 15">
              <a:extLst>
                <a:ext uri="{FF2B5EF4-FFF2-40B4-BE49-F238E27FC236}">
                  <a16:creationId xmlns:a16="http://schemas.microsoft.com/office/drawing/2014/main" id="{0FA6AAEB-48C6-DE48-6430-158206CD8EE8}"/>
                </a:ext>
              </a:extLst>
            </p:cNvPr>
            <p:cNvSpPr/>
            <p:nvPr/>
          </p:nvSpPr>
          <p:spPr>
            <a:xfrm>
              <a:off x="7710644" y="-171092"/>
              <a:ext cx="2359219" cy="575852"/>
            </a:xfrm>
            <a:prstGeom prst="borderCallout3">
              <a:avLst>
                <a:gd name="adj1" fmla="val 332533"/>
                <a:gd name="adj2" fmla="val -82929"/>
                <a:gd name="adj3" fmla="val 295198"/>
                <a:gd name="adj4" fmla="val -83273"/>
                <a:gd name="adj5" fmla="val 317892"/>
                <a:gd name="adj6" fmla="val -77778"/>
                <a:gd name="adj7" fmla="val 292306"/>
                <a:gd name="adj8" fmla="val -824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Types de recours</a:t>
              </a:r>
            </a:p>
          </p:txBody>
        </p:sp>
        <p:sp>
          <p:nvSpPr>
            <p:cNvPr id="12" name="Légende encadrée 3 16">
              <a:extLst>
                <a:ext uri="{FF2B5EF4-FFF2-40B4-BE49-F238E27FC236}">
                  <a16:creationId xmlns:a16="http://schemas.microsoft.com/office/drawing/2014/main" id="{07615D77-0732-F131-B0D0-DE7D5B4806F1}"/>
                </a:ext>
              </a:extLst>
            </p:cNvPr>
            <p:cNvSpPr/>
            <p:nvPr/>
          </p:nvSpPr>
          <p:spPr>
            <a:xfrm>
              <a:off x="7788191" y="4155860"/>
              <a:ext cx="2219001" cy="566445"/>
            </a:xfrm>
            <a:prstGeom prst="borderCallout3">
              <a:avLst>
                <a:gd name="adj1" fmla="val 27937"/>
                <a:gd name="adj2" fmla="val -95150"/>
                <a:gd name="adj3" fmla="val 45729"/>
                <a:gd name="adj4" fmla="val -95494"/>
                <a:gd name="adj5" fmla="val 33677"/>
                <a:gd name="adj6" fmla="val -96111"/>
                <a:gd name="adj7" fmla="val 29322"/>
                <a:gd name="adj8" fmla="val -9603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Rémunération</a:t>
              </a:r>
            </a:p>
          </p:txBody>
        </p:sp>
        <p:sp>
          <p:nvSpPr>
            <p:cNvPr id="13" name="Légende encadrée 3 17">
              <a:extLst>
                <a:ext uri="{FF2B5EF4-FFF2-40B4-BE49-F238E27FC236}">
                  <a16:creationId xmlns:a16="http://schemas.microsoft.com/office/drawing/2014/main" id="{69EB5D52-0213-6EE1-97C7-254C9E74D72C}"/>
                </a:ext>
              </a:extLst>
            </p:cNvPr>
            <p:cNvSpPr/>
            <p:nvPr/>
          </p:nvSpPr>
          <p:spPr>
            <a:xfrm>
              <a:off x="7774154" y="1984702"/>
              <a:ext cx="2219248" cy="566445"/>
            </a:xfrm>
            <a:prstGeom prst="borderCallout3">
              <a:avLst>
                <a:gd name="adj1" fmla="val 150931"/>
                <a:gd name="adj2" fmla="val -59632"/>
                <a:gd name="adj3" fmla="val 154936"/>
                <a:gd name="adj4" fmla="val -57109"/>
                <a:gd name="adj5" fmla="val 150311"/>
                <a:gd name="adj6" fmla="val -64974"/>
                <a:gd name="adj7" fmla="val 151499"/>
                <a:gd name="adj8" fmla="val -6148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Types d’accidents</a:t>
              </a:r>
            </a:p>
          </p:txBody>
        </p:sp>
        <p:sp>
          <p:nvSpPr>
            <p:cNvPr id="14" name="Légende encadrée 3 18">
              <a:extLst>
                <a:ext uri="{FF2B5EF4-FFF2-40B4-BE49-F238E27FC236}">
                  <a16:creationId xmlns:a16="http://schemas.microsoft.com/office/drawing/2014/main" id="{6B1C3AB0-CD77-207B-7658-34715D8325E6}"/>
                </a:ext>
              </a:extLst>
            </p:cNvPr>
            <p:cNvSpPr/>
            <p:nvPr/>
          </p:nvSpPr>
          <p:spPr>
            <a:xfrm>
              <a:off x="-907841" y="-153387"/>
              <a:ext cx="2263381" cy="566445"/>
            </a:xfrm>
            <a:prstGeom prst="borderCallout3">
              <a:avLst>
                <a:gd name="adj1" fmla="val 326129"/>
                <a:gd name="adj2" fmla="val 205344"/>
                <a:gd name="adj3" fmla="val 313920"/>
                <a:gd name="adj4" fmla="val 208850"/>
                <a:gd name="adj5" fmla="val 303353"/>
                <a:gd name="adj6" fmla="val 214068"/>
                <a:gd name="adj7" fmla="val 315660"/>
                <a:gd name="adj8" fmla="val 21233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Prestations</a:t>
              </a:r>
            </a:p>
          </p:txBody>
        </p:sp>
        <p:sp>
          <p:nvSpPr>
            <p:cNvPr id="15" name="Légende encadrée 3 22">
              <a:extLst>
                <a:ext uri="{FF2B5EF4-FFF2-40B4-BE49-F238E27FC236}">
                  <a16:creationId xmlns:a16="http://schemas.microsoft.com/office/drawing/2014/main" id="{3F080C18-6E74-080C-6BAB-9E538A4FCC40}"/>
                </a:ext>
              </a:extLst>
            </p:cNvPr>
            <p:cNvSpPr/>
            <p:nvPr/>
          </p:nvSpPr>
          <p:spPr>
            <a:xfrm>
              <a:off x="-893213" y="4333869"/>
              <a:ext cx="2837260" cy="643480"/>
            </a:xfrm>
            <a:prstGeom prst="borderCallout3">
              <a:avLst>
                <a:gd name="adj1" fmla="val 10333"/>
                <a:gd name="adj2" fmla="val 170162"/>
                <a:gd name="adj3" fmla="val 14805"/>
                <a:gd name="adj4" fmla="val 167927"/>
                <a:gd name="adj5" fmla="val 1956"/>
                <a:gd name="adj6" fmla="val 168785"/>
                <a:gd name="adj7" fmla="val 12165"/>
                <a:gd name="adj8" fmla="val 168162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Les avantages</a:t>
              </a:r>
            </a:p>
          </p:txBody>
        </p:sp>
        <p:sp>
          <p:nvSpPr>
            <p:cNvPr id="16" name="ZoneTexte 23">
              <a:extLst>
                <a:ext uri="{FF2B5EF4-FFF2-40B4-BE49-F238E27FC236}">
                  <a16:creationId xmlns:a16="http://schemas.microsoft.com/office/drawing/2014/main" id="{3CADD949-18C4-BF7A-6FA8-0D22569EEBFB}"/>
                </a:ext>
              </a:extLst>
            </p:cNvPr>
            <p:cNvSpPr txBox="1"/>
            <p:nvPr/>
          </p:nvSpPr>
          <p:spPr>
            <a:xfrm>
              <a:off x="7595831" y="611493"/>
              <a:ext cx="3746797" cy="1225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0C389"/>
                </a:buClr>
                <a:buSzTx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 Recours compagnie : risques assurés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0C389"/>
                </a:buClr>
                <a:buSzTx/>
                <a:tabLst/>
                <a:defRPr/>
              </a:pPr>
              <a:r>
                <a:rPr lang="fr-FR" sz="1100" dirty="0"/>
                <a:t>- Recours Client : risques non assurés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0C389"/>
                </a:buClr>
                <a:buSzTx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 Recours amiable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0C389"/>
                </a:buClr>
                <a:buSzTx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 Recours judiciaire</a:t>
              </a:r>
            </a:p>
          </p:txBody>
        </p:sp>
        <p:sp>
          <p:nvSpPr>
            <p:cNvPr id="17" name="ZoneTexte 24">
              <a:extLst>
                <a:ext uri="{FF2B5EF4-FFF2-40B4-BE49-F238E27FC236}">
                  <a16:creationId xmlns:a16="http://schemas.microsoft.com/office/drawing/2014/main" id="{B3DF75F3-A518-91D3-3FA3-917326684C62}"/>
                </a:ext>
              </a:extLst>
            </p:cNvPr>
            <p:cNvSpPr txBox="1"/>
            <p:nvPr/>
          </p:nvSpPr>
          <p:spPr>
            <a:xfrm>
              <a:off x="7710644" y="2627813"/>
              <a:ext cx="2624776" cy="99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 Accidents de trajet</a:t>
              </a:r>
            </a:p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 Accidents de service</a:t>
              </a:r>
            </a:p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 Accidents de vie privée</a:t>
              </a:r>
            </a:p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0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26">
              <a:extLst>
                <a:ext uri="{FF2B5EF4-FFF2-40B4-BE49-F238E27FC236}">
                  <a16:creationId xmlns:a16="http://schemas.microsoft.com/office/drawing/2014/main" id="{120419AF-2433-1074-96E9-F843BB07DD9E}"/>
                </a:ext>
              </a:extLst>
            </p:cNvPr>
            <p:cNvSpPr txBox="1"/>
            <p:nvPr/>
          </p:nvSpPr>
          <p:spPr>
            <a:xfrm>
              <a:off x="-1048763" y="419781"/>
              <a:ext cx="3349912" cy="164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 traitement de base</a:t>
              </a:r>
            </a:p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Les primes et indemnités accessoires</a:t>
              </a:r>
            </a:p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Les frais de soins</a:t>
              </a:r>
            </a:p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 coût de remplacement d’un agent (= frais de recrutement)</a:t>
              </a:r>
            </a:p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Les charges patronales</a:t>
              </a:r>
            </a:p>
          </p:txBody>
        </p:sp>
        <p:sp>
          <p:nvSpPr>
            <p:cNvPr id="19" name="ZoneTexte 27">
              <a:extLst>
                <a:ext uri="{FF2B5EF4-FFF2-40B4-BE49-F238E27FC236}">
                  <a16:creationId xmlns:a16="http://schemas.microsoft.com/office/drawing/2014/main" id="{11C849D8-5FE2-997A-9A03-BBC0C857B3CB}"/>
                </a:ext>
              </a:extLst>
            </p:cNvPr>
            <p:cNvSpPr txBox="1"/>
            <p:nvPr/>
          </p:nvSpPr>
          <p:spPr>
            <a:xfrm>
              <a:off x="-1056361" y="4966253"/>
              <a:ext cx="3357510" cy="99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 Récupérations d’une somme </a:t>
              </a:r>
            </a:p>
            <a:p>
              <a:pPr algn="just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d’argent pour la collectivité</a:t>
              </a:r>
            </a:p>
            <a:p>
              <a:pPr algn="just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 Valorisation du compte de résultat</a:t>
              </a:r>
            </a:p>
            <a:p>
              <a:pPr algn="just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 Favorise l’équilibre technique</a:t>
              </a:r>
            </a:p>
          </p:txBody>
        </p:sp>
        <p:sp>
          <p:nvSpPr>
            <p:cNvPr id="20" name="Légende encadrée 3 45">
              <a:extLst>
                <a:ext uri="{FF2B5EF4-FFF2-40B4-BE49-F238E27FC236}">
                  <a16:creationId xmlns:a16="http://schemas.microsoft.com/office/drawing/2014/main" id="{96616DBB-09D7-8B96-F972-FD381DCB14DE}"/>
                </a:ext>
              </a:extLst>
            </p:cNvPr>
            <p:cNvSpPr/>
            <p:nvPr/>
          </p:nvSpPr>
          <p:spPr>
            <a:xfrm>
              <a:off x="-882451" y="2175562"/>
              <a:ext cx="2263381" cy="566445"/>
            </a:xfrm>
            <a:prstGeom prst="borderCallout3">
              <a:avLst>
                <a:gd name="adj1" fmla="val 113839"/>
                <a:gd name="adj2" fmla="val 178622"/>
                <a:gd name="adj3" fmla="val 111644"/>
                <a:gd name="adj4" fmla="val 181080"/>
                <a:gd name="adj5" fmla="val 103081"/>
                <a:gd name="adj6" fmla="val 176130"/>
                <a:gd name="adj7" fmla="val 105904"/>
                <a:gd name="adj8" fmla="val 180655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Antériorité</a:t>
              </a:r>
            </a:p>
          </p:txBody>
        </p:sp>
        <p:sp>
          <p:nvSpPr>
            <p:cNvPr id="21" name="ZoneTexte 46">
              <a:extLst>
                <a:ext uri="{FF2B5EF4-FFF2-40B4-BE49-F238E27FC236}">
                  <a16:creationId xmlns:a16="http://schemas.microsoft.com/office/drawing/2014/main" id="{2884CE12-812F-B7B0-4D1A-C9990F9761FA}"/>
                </a:ext>
              </a:extLst>
            </p:cNvPr>
            <p:cNvSpPr txBox="1"/>
            <p:nvPr/>
          </p:nvSpPr>
          <p:spPr>
            <a:xfrm>
              <a:off x="-1003849" y="2804574"/>
              <a:ext cx="3413838" cy="68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 Antériorité de 10 ans</a:t>
              </a:r>
            </a:p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 Sur risques assurés et non assurés</a:t>
              </a:r>
            </a:p>
          </p:txBody>
        </p:sp>
        <p:sp>
          <p:nvSpPr>
            <p:cNvPr id="22" name="ZoneTexte 28">
              <a:extLst>
                <a:ext uri="{FF2B5EF4-FFF2-40B4-BE49-F238E27FC236}">
                  <a16:creationId xmlns:a16="http://schemas.microsoft.com/office/drawing/2014/main" id="{84AE4104-FE78-EF5E-35B0-48275C368A6F}"/>
                </a:ext>
              </a:extLst>
            </p:cNvPr>
            <p:cNvSpPr txBox="1"/>
            <p:nvPr/>
          </p:nvSpPr>
          <p:spPr>
            <a:xfrm>
              <a:off x="7774154" y="4931699"/>
              <a:ext cx="3866725" cy="34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Les recours sont gratuits</a:t>
              </a:r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5148ECD-C7D2-4598-729C-46A63C64FE25}"/>
                </a:ext>
              </a:extLst>
            </p:cNvPr>
            <p:cNvGrpSpPr/>
            <p:nvPr/>
          </p:nvGrpSpPr>
          <p:grpSpPr>
            <a:xfrm>
              <a:off x="2836577" y="1098538"/>
              <a:ext cx="3866725" cy="3648405"/>
              <a:chOff x="2695018" y="1862550"/>
              <a:chExt cx="3805201" cy="3805201"/>
            </a:xfrm>
            <a:scene3d>
              <a:camera prst="orthographicFront"/>
              <a:lightRig rig="contrasting" dir="t"/>
            </a:scene3d>
          </p:grpSpPr>
          <p:sp>
            <p:nvSpPr>
              <p:cNvPr id="27" name="Arc plein 26">
                <a:extLst>
                  <a:ext uri="{FF2B5EF4-FFF2-40B4-BE49-F238E27FC236}">
                    <a16:creationId xmlns:a16="http://schemas.microsoft.com/office/drawing/2014/main" id="{5E312B27-D751-79D6-5896-346A5C08A90D}"/>
                  </a:ext>
                </a:extLst>
              </p:cNvPr>
              <p:cNvSpPr/>
              <p:nvPr/>
            </p:nvSpPr>
            <p:spPr>
              <a:xfrm rot="5400000" flipV="1">
                <a:off x="2695019" y="1862551"/>
                <a:ext cx="3805200" cy="3805200"/>
              </a:xfrm>
              <a:prstGeom prst="blockArc">
                <a:avLst>
                  <a:gd name="adj1" fmla="val 17915051"/>
                  <a:gd name="adj2" fmla="val 21569249"/>
                  <a:gd name="adj3" fmla="val 16574"/>
                </a:avLst>
              </a:prstGeom>
              <a:ln/>
              <a:sp3d extrusionH="76200" contourW="12700">
                <a:bevelT w="508000" h="508000"/>
                <a:bevelB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6255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467" b="1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" name="Arc plein 27">
                <a:extLst>
                  <a:ext uri="{FF2B5EF4-FFF2-40B4-BE49-F238E27FC236}">
                    <a16:creationId xmlns:a16="http://schemas.microsoft.com/office/drawing/2014/main" id="{819E2CE1-7A57-3600-F569-EE4C5FC6DD22}"/>
                  </a:ext>
                </a:extLst>
              </p:cNvPr>
              <p:cNvSpPr/>
              <p:nvPr/>
            </p:nvSpPr>
            <p:spPr>
              <a:xfrm rot="5400000" flipV="1">
                <a:off x="2695019" y="1862551"/>
                <a:ext cx="3805200" cy="3805200"/>
              </a:xfrm>
              <a:prstGeom prst="blockArc">
                <a:avLst>
                  <a:gd name="adj1" fmla="val 14375174"/>
                  <a:gd name="adj2" fmla="val 17921551"/>
                  <a:gd name="adj3" fmla="val 16661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  <a:sp3d extrusionH="76200" contourW="12700">
                <a:bevelT w="508000" h="508000"/>
                <a:bevelB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6255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467" b="1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Arc plein 28">
                <a:extLst>
                  <a:ext uri="{FF2B5EF4-FFF2-40B4-BE49-F238E27FC236}">
                    <a16:creationId xmlns:a16="http://schemas.microsoft.com/office/drawing/2014/main" id="{C4A6BDA5-3990-6360-F965-734790683367}"/>
                  </a:ext>
                </a:extLst>
              </p:cNvPr>
              <p:cNvSpPr/>
              <p:nvPr/>
            </p:nvSpPr>
            <p:spPr>
              <a:xfrm rot="5400000" flipV="1">
                <a:off x="2695019" y="1862551"/>
                <a:ext cx="3805200" cy="3805200"/>
              </a:xfrm>
              <a:prstGeom prst="blockArc">
                <a:avLst>
                  <a:gd name="adj1" fmla="val 21575173"/>
                  <a:gd name="adj2" fmla="val 3681934"/>
                  <a:gd name="adj3" fmla="val 16303"/>
                </a:avLst>
              </a:prstGeom>
              <a:ln/>
              <a:sp3d extrusionH="76200" contourW="12700">
                <a:bevelT w="508000" h="508000"/>
                <a:bevelB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6255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467" b="1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" name="Arc plein 29">
                <a:extLst>
                  <a:ext uri="{FF2B5EF4-FFF2-40B4-BE49-F238E27FC236}">
                    <a16:creationId xmlns:a16="http://schemas.microsoft.com/office/drawing/2014/main" id="{EEB3C374-0119-FE04-C815-49D6DF93B360}"/>
                  </a:ext>
                </a:extLst>
              </p:cNvPr>
              <p:cNvSpPr/>
              <p:nvPr/>
            </p:nvSpPr>
            <p:spPr>
              <a:xfrm rot="5400000" flipV="1">
                <a:off x="2695019" y="1862551"/>
                <a:ext cx="3805200" cy="3805200"/>
              </a:xfrm>
              <a:prstGeom prst="blockArc">
                <a:avLst>
                  <a:gd name="adj1" fmla="val 3710597"/>
                  <a:gd name="adj2" fmla="val 7270503"/>
                  <a:gd name="adj3" fmla="val 16491"/>
                </a:avLst>
              </a:prstGeom>
              <a:ln/>
              <a:sp3d extrusionH="76200" contourW="12700">
                <a:bevelT w="508000" h="508000"/>
                <a:bevelB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6255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467" b="1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" name="Arc plein 30">
                <a:extLst>
                  <a:ext uri="{FF2B5EF4-FFF2-40B4-BE49-F238E27FC236}">
                    <a16:creationId xmlns:a16="http://schemas.microsoft.com/office/drawing/2014/main" id="{F77AB48A-5EC1-8BE1-EBD5-135ED1044A51}"/>
                  </a:ext>
                </a:extLst>
              </p:cNvPr>
              <p:cNvSpPr/>
              <p:nvPr/>
            </p:nvSpPr>
            <p:spPr>
              <a:xfrm rot="5400000" flipV="1">
                <a:off x="2695019" y="1862550"/>
                <a:ext cx="3805200" cy="3805200"/>
              </a:xfrm>
              <a:prstGeom prst="blockArc">
                <a:avLst>
                  <a:gd name="adj1" fmla="val 7252663"/>
                  <a:gd name="adj2" fmla="val 10839691"/>
                  <a:gd name="adj3" fmla="val 16953"/>
                </a:avLst>
              </a:prstGeom>
              <a:ln>
                <a:noFill/>
              </a:ln>
              <a:sp3d extrusionH="76200" contourW="12700">
                <a:bevelT w="508000" h="508000"/>
                <a:bevelB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6255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467" b="1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" name="Arc plein 31">
                <a:extLst>
                  <a:ext uri="{FF2B5EF4-FFF2-40B4-BE49-F238E27FC236}">
                    <a16:creationId xmlns:a16="http://schemas.microsoft.com/office/drawing/2014/main" id="{9F8C8497-1B2A-616F-8CBE-4A6855433013}"/>
                  </a:ext>
                </a:extLst>
              </p:cNvPr>
              <p:cNvSpPr/>
              <p:nvPr/>
            </p:nvSpPr>
            <p:spPr>
              <a:xfrm rot="5400000" flipV="1">
                <a:off x="2695018" y="1862551"/>
                <a:ext cx="3805200" cy="3805200"/>
              </a:xfrm>
              <a:prstGeom prst="blockArc">
                <a:avLst>
                  <a:gd name="adj1" fmla="val 10830368"/>
                  <a:gd name="adj2" fmla="val 14426111"/>
                  <a:gd name="adj3" fmla="val 16660"/>
                </a:avLst>
              </a:prstGeom>
              <a:ln/>
              <a:sp3d extrusionH="76200" contourW="12700">
                <a:bevelT w="508000" h="508000"/>
                <a:bevelB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6255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467" b="1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AC7358E2-2BC4-6259-C901-3D00941BCB4A}"/>
                </a:ext>
              </a:extLst>
            </p:cNvPr>
            <p:cNvSpPr/>
            <p:nvPr/>
          </p:nvSpPr>
          <p:spPr>
            <a:xfrm>
              <a:off x="3554518" y="1749079"/>
              <a:ext cx="2496277" cy="236323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2551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467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5" name="Espace réservé du texte 113">
            <a:extLst>
              <a:ext uri="{FF2B5EF4-FFF2-40B4-BE49-F238E27FC236}">
                <a16:creationId xmlns:a16="http://schemas.microsoft.com/office/drawing/2014/main" id="{EB89460B-14F1-0EDA-E2AA-C5F208597803}"/>
              </a:ext>
            </a:extLst>
          </p:cNvPr>
          <p:cNvSpPr txBox="1">
            <a:spLocks/>
          </p:cNvSpPr>
          <p:nvPr/>
        </p:nvSpPr>
        <p:spPr>
          <a:xfrm>
            <a:off x="365400" y="643868"/>
            <a:ext cx="11223718" cy="3241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2286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6858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fr-FR" sz="1800" dirty="0">
                <a:solidFill>
                  <a:schemeClr val="tx2"/>
                </a:solidFill>
              </a:rPr>
              <a:t>Recouvrer les dépenses liées à un accident causé par un tiers responsable identifié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D8A0E635-CB49-36C7-455C-1F73E4B5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346" y="3650994"/>
            <a:ext cx="920797" cy="349268"/>
          </a:xfrm>
          <a:prstGeom prst="rect">
            <a:avLst/>
          </a:prstGeom>
        </p:spPr>
      </p:pic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F5B05DA-7265-AE06-2904-B9B5B59C167C}"/>
              </a:ext>
            </a:extLst>
          </p:cNvPr>
          <p:cNvCxnSpPr>
            <a:cxnSpLocks/>
          </p:cNvCxnSpPr>
          <p:nvPr/>
        </p:nvCxnSpPr>
        <p:spPr>
          <a:xfrm flipH="1" flipV="1">
            <a:off x="7088313" y="4642266"/>
            <a:ext cx="1274945" cy="324474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2B9A9AE-4D74-55F1-A34A-4BBF5AEB4D40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448512" y="3331434"/>
            <a:ext cx="880563" cy="32447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398BF4C1-3384-9B47-FC4A-C78EF0870BFA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6891516" y="1710999"/>
            <a:ext cx="1391792" cy="1012687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9B3B9D8-B8B5-D442-697F-7C22C3EF89B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 flipV="1">
            <a:off x="3703672" y="1720793"/>
            <a:ext cx="1551583" cy="1166149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F5A6643F-0CD7-AD60-3E9B-F17065FA2A2E}"/>
              </a:ext>
            </a:extLst>
          </p:cNvPr>
          <p:cNvCxnSpPr>
            <a:cxnSpLocks/>
            <a:endCxn id="20" idx="0"/>
          </p:cNvCxnSpPr>
          <p:nvPr/>
        </p:nvCxnSpPr>
        <p:spPr>
          <a:xfrm flipH="1" flipV="1">
            <a:off x="3721968" y="3475211"/>
            <a:ext cx="1121171" cy="290589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CE205EE0-6A0C-DCDC-1A55-A2813B517610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4127764" y="4803456"/>
            <a:ext cx="1014153" cy="326642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0" name="Picture 61">
            <a:extLst>
              <a:ext uri="{FF2B5EF4-FFF2-40B4-BE49-F238E27FC236}">
                <a16:creationId xmlns:a16="http://schemas.microsoft.com/office/drawing/2014/main" id="{F0DB229C-DAAF-1BC0-0684-41D56CFC1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8930" y="3109193"/>
            <a:ext cx="540796" cy="540796"/>
          </a:xfrm>
          <a:prstGeom prst="rect">
            <a:avLst/>
          </a:prstGeom>
        </p:spPr>
      </p:pic>
      <p:pic>
        <p:nvPicPr>
          <p:cNvPr id="82" name="Picture 51">
            <a:extLst>
              <a:ext uri="{FF2B5EF4-FFF2-40B4-BE49-F238E27FC236}">
                <a16:creationId xmlns:a16="http://schemas.microsoft.com/office/drawing/2014/main" id="{68C2154D-6A14-FCFC-EAE5-5EEDF46C2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336" y="4753632"/>
            <a:ext cx="542202" cy="542202"/>
          </a:xfrm>
          <a:prstGeom prst="rect">
            <a:avLst/>
          </a:prstGeom>
        </p:spPr>
      </p:pic>
      <p:pic>
        <p:nvPicPr>
          <p:cNvPr id="83" name="Picture 46">
            <a:extLst>
              <a:ext uri="{FF2B5EF4-FFF2-40B4-BE49-F238E27FC236}">
                <a16:creationId xmlns:a16="http://schemas.microsoft.com/office/drawing/2014/main" id="{248767FB-BD21-4520-E944-6FA3E77CE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504" y="4887728"/>
            <a:ext cx="501096" cy="501096"/>
          </a:xfrm>
          <a:prstGeom prst="rect">
            <a:avLst/>
          </a:prstGeom>
        </p:spPr>
      </p:pic>
      <p:pic>
        <p:nvPicPr>
          <p:cNvPr id="84" name="Picture 65">
            <a:extLst>
              <a:ext uri="{FF2B5EF4-FFF2-40B4-BE49-F238E27FC236}">
                <a16:creationId xmlns:a16="http://schemas.microsoft.com/office/drawing/2014/main" id="{A3B2378A-D578-8391-8EE3-9F56DF248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508" y="1507625"/>
            <a:ext cx="502092" cy="502092"/>
          </a:xfrm>
          <a:prstGeom prst="rect">
            <a:avLst/>
          </a:prstGeom>
        </p:spPr>
      </p:pic>
      <p:pic>
        <p:nvPicPr>
          <p:cNvPr id="85" name="Picture 27">
            <a:extLst>
              <a:ext uri="{FF2B5EF4-FFF2-40B4-BE49-F238E27FC236}">
                <a16:creationId xmlns:a16="http://schemas.microsoft.com/office/drawing/2014/main" id="{E07F7342-8921-0F7B-61F2-CE45AB91ED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6430" y="3247248"/>
            <a:ext cx="469170" cy="46917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A38AFFB-B1EC-C574-9B4B-C6B9C542C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336" y="1484893"/>
            <a:ext cx="540796" cy="5407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F36DA2-B688-2C09-79BE-53A9A9E85DBD}"/>
              </a:ext>
            </a:extLst>
          </p:cNvPr>
          <p:cNvSpPr txBox="1"/>
          <p:nvPr/>
        </p:nvSpPr>
        <p:spPr>
          <a:xfrm>
            <a:off x="4917069" y="370062"/>
            <a:ext cx="3948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chemeClr val="accent2"/>
                </a:solidFill>
                <a:cs typeface="Arial"/>
              </a:rPr>
              <a:t>(Prestation soumise à la signature d'un mandat)</a:t>
            </a:r>
            <a:endParaRPr lang="fr-FR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4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E158796F-619D-42EB-8614-6288C16B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/>
              <a:t>L’accompagnement du CDG 55 et </a:t>
            </a:r>
            <a:br>
              <a:rPr lang="fr-FR" dirty="0"/>
            </a:br>
            <a:r>
              <a:rPr lang="fr-FR" dirty="0"/>
              <a:t>de WTW France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5ECEA34-A521-48A1-BD9E-246BAE66AE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5474A0-D888-4895-A212-0C2C039BE37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7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02EFAB77-5A0D-B59F-81FC-A56FC9A4D466}"/>
              </a:ext>
            </a:extLst>
          </p:cNvPr>
          <p:cNvSpPr txBox="1">
            <a:spLocks/>
          </p:cNvSpPr>
          <p:nvPr/>
        </p:nvSpPr>
        <p:spPr>
          <a:xfrm>
            <a:off x="11451460" y="6415766"/>
            <a:ext cx="3063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A711C2D-FA1E-F544-1538-ADD01679D337}"/>
              </a:ext>
            </a:extLst>
          </p:cNvPr>
          <p:cNvSpPr txBox="1">
            <a:spLocks/>
          </p:cNvSpPr>
          <p:nvPr/>
        </p:nvSpPr>
        <p:spPr>
          <a:xfrm>
            <a:off x="476863" y="6626939"/>
            <a:ext cx="320040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0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6B6B944-D156-1BBC-139C-CB8AA9C13A32}"/>
              </a:ext>
            </a:extLst>
          </p:cNvPr>
          <p:cNvSpPr txBox="1">
            <a:spLocks/>
          </p:cNvSpPr>
          <p:nvPr/>
        </p:nvSpPr>
        <p:spPr>
          <a:xfrm>
            <a:off x="357534" y="776409"/>
            <a:ext cx="11247120" cy="3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2286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6858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valorisation et </a:t>
            </a: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amélioration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votre performance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42B06D4E-E6AD-8668-FFD8-A5F03A5C3EE9}"/>
              </a:ext>
            </a:extLst>
          </p:cNvPr>
          <p:cNvSpPr txBox="1">
            <a:spLocks/>
          </p:cNvSpPr>
          <p:nvPr/>
        </p:nvSpPr>
        <p:spPr>
          <a:xfrm>
            <a:off x="357534" y="233476"/>
            <a:ext cx="1124712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Le Recours Contre Tiers - Exemples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B4B27-2111-034F-7FF8-AC255A5E7F44}"/>
              </a:ext>
            </a:extLst>
          </p:cNvPr>
          <p:cNvSpPr/>
          <p:nvPr/>
        </p:nvSpPr>
        <p:spPr>
          <a:xfrm>
            <a:off x="3543076" y="1327608"/>
            <a:ext cx="7166921" cy="13139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tIns="49367" rIns="72000" bIns="49367" anchor="ctr"/>
          <a:lstStyle/>
          <a:p>
            <a:pPr marL="269875">
              <a:lnSpc>
                <a:spcPts val="1100"/>
              </a:lnSpc>
              <a:defRPr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" name="Pentagone 8">
            <a:extLst>
              <a:ext uri="{FF2B5EF4-FFF2-40B4-BE49-F238E27FC236}">
                <a16:creationId xmlns:a16="http://schemas.microsoft.com/office/drawing/2014/main" id="{6FA78EE8-168D-2A02-BBEB-D6BD4F16604A}"/>
              </a:ext>
            </a:extLst>
          </p:cNvPr>
          <p:cNvSpPr/>
          <p:nvPr/>
        </p:nvSpPr>
        <p:spPr>
          <a:xfrm>
            <a:off x="2382137" y="1327608"/>
            <a:ext cx="3200400" cy="1313917"/>
          </a:xfrm>
          <a:prstGeom prst="homePlate">
            <a:avLst/>
          </a:prstGeom>
          <a:solidFill>
            <a:schemeClr val="tx2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/>
              <a:t>Accident de service  :</a:t>
            </a:r>
          </a:p>
          <a:p>
            <a:pPr algn="ctr"/>
            <a:r>
              <a:rPr lang="fr-FR" sz="1200" dirty="0"/>
              <a:t>La directrice d’un centre aéré en mission au supermarché glisse sur de la compote renversée et chute</a:t>
            </a:r>
            <a:r>
              <a:rPr lang="fr-FR" sz="1400" dirty="0"/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973FD1-53F7-CBC9-3DD8-5C5E7FD8919C}"/>
              </a:ext>
            </a:extLst>
          </p:cNvPr>
          <p:cNvSpPr/>
          <p:nvPr/>
        </p:nvSpPr>
        <p:spPr>
          <a:xfrm>
            <a:off x="3562769" y="2913885"/>
            <a:ext cx="7166921" cy="13139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tIns="49367" rIns="72000" bIns="49367" anchor="ctr"/>
          <a:lstStyle/>
          <a:p>
            <a:pPr marL="269875">
              <a:lnSpc>
                <a:spcPts val="1100"/>
              </a:lnSpc>
              <a:defRPr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1" name="Pentagone 8">
            <a:extLst>
              <a:ext uri="{FF2B5EF4-FFF2-40B4-BE49-F238E27FC236}">
                <a16:creationId xmlns:a16="http://schemas.microsoft.com/office/drawing/2014/main" id="{EA8F9D9B-F814-9057-B67E-76CC11DF506C}"/>
              </a:ext>
            </a:extLst>
          </p:cNvPr>
          <p:cNvSpPr/>
          <p:nvPr/>
        </p:nvSpPr>
        <p:spPr>
          <a:xfrm>
            <a:off x="2382137" y="2898230"/>
            <a:ext cx="3205589" cy="1329573"/>
          </a:xfrm>
          <a:prstGeom prst="homePlate">
            <a:avLst/>
          </a:pr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/>
              <a:t>Accident de trajet :</a:t>
            </a:r>
          </a:p>
          <a:p>
            <a:pPr algn="ctr"/>
            <a:r>
              <a:rPr lang="fr-FR" sz="1200" dirty="0"/>
              <a:t>L’agent se rendait à son travail lorsqu’il a été fauché sur le passage piéton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83EC54-5D36-D268-6A56-85EBA2F09377}"/>
              </a:ext>
            </a:extLst>
          </p:cNvPr>
          <p:cNvSpPr/>
          <p:nvPr/>
        </p:nvSpPr>
        <p:spPr>
          <a:xfrm>
            <a:off x="3548265" y="4447490"/>
            <a:ext cx="7195930" cy="13139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tIns="49367" rIns="72000" bIns="49367" anchor="ctr"/>
          <a:lstStyle/>
          <a:p>
            <a:pPr marL="269875">
              <a:lnSpc>
                <a:spcPts val="1100"/>
              </a:lnSpc>
              <a:defRPr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3" name="Pentagone 8">
            <a:extLst>
              <a:ext uri="{FF2B5EF4-FFF2-40B4-BE49-F238E27FC236}">
                <a16:creationId xmlns:a16="http://schemas.microsoft.com/office/drawing/2014/main" id="{366E5AD5-CEA1-AAA4-8ACB-95C9E685A02B}"/>
              </a:ext>
            </a:extLst>
          </p:cNvPr>
          <p:cNvSpPr/>
          <p:nvPr/>
        </p:nvSpPr>
        <p:spPr>
          <a:xfrm>
            <a:off x="2382137" y="4447490"/>
            <a:ext cx="3205589" cy="1313917"/>
          </a:xfrm>
          <a:prstGeom prst="homePlate">
            <a:avLst/>
          </a:prstGeom>
          <a:solidFill>
            <a:schemeClr val="accent4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/>
              <a:t>Accident de la vie privée : </a:t>
            </a:r>
          </a:p>
          <a:p>
            <a:pPr algn="ctr"/>
            <a:r>
              <a:rPr lang="fr-FR" sz="1200" dirty="0"/>
              <a:t>Lors de ses vacances à la montagne, l’agent est percuté par un skieur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B720A5-7CFE-0A07-D15E-81E082D29733}"/>
              </a:ext>
            </a:extLst>
          </p:cNvPr>
          <p:cNvSpPr txBox="1"/>
          <p:nvPr/>
        </p:nvSpPr>
        <p:spPr>
          <a:xfrm>
            <a:off x="5717347" y="1677276"/>
            <a:ext cx="4760042" cy="637819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i="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365 jours </a:t>
            </a:r>
            <a:r>
              <a:rPr lang="fr-FR" sz="1200" b="0" i="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d’arrêt de travail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Gain pour l’employeur :  62 466 €</a:t>
            </a:r>
            <a:endParaRPr lang="fr-FR" sz="1200" b="1" i="0" dirty="0">
              <a:solidFill>
                <a:schemeClr val="tx2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266689-4CDF-1639-87A9-AD9204726662}"/>
              </a:ext>
            </a:extLst>
          </p:cNvPr>
          <p:cNvSpPr txBox="1"/>
          <p:nvPr/>
        </p:nvSpPr>
        <p:spPr>
          <a:xfrm>
            <a:off x="5717347" y="3222032"/>
            <a:ext cx="4992649" cy="697623"/>
          </a:xfrm>
          <a:prstGeom prst="rect">
            <a:avLst/>
          </a:prstGeom>
          <a:noFill/>
        </p:spPr>
        <p:txBody>
          <a:bodyPr wrap="square" lIns="0" tIns="91440" rIns="0" bIns="0" rtlCol="0">
            <a:no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i="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1 457 jours </a:t>
            </a:r>
            <a:r>
              <a:rPr lang="fr-FR" sz="1200" i="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d’arrêt de travail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Gain pour l’employeur : 243 523 €</a:t>
            </a:r>
            <a:endParaRPr lang="fr-FR" sz="1200" b="1" i="0" dirty="0">
              <a:solidFill>
                <a:schemeClr val="tx2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7FDAE5E-0763-1C5C-33CE-07DABB6CFB12}"/>
              </a:ext>
            </a:extLst>
          </p:cNvPr>
          <p:cNvSpPr txBox="1"/>
          <p:nvPr/>
        </p:nvSpPr>
        <p:spPr>
          <a:xfrm>
            <a:off x="5737041" y="4756644"/>
            <a:ext cx="4992649" cy="695608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i="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247 jours </a:t>
            </a:r>
            <a:r>
              <a:rPr lang="fr-FR" sz="1200" i="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d’arrêt de travail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Gain pour l’employeur : 14 400 € </a:t>
            </a:r>
            <a:endParaRPr lang="fr-FR" sz="1200" b="1" i="0" dirty="0">
              <a:solidFill>
                <a:schemeClr val="tx2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0" name="Picture 73">
            <a:extLst>
              <a:ext uri="{FF2B5EF4-FFF2-40B4-BE49-F238E27FC236}">
                <a16:creationId xmlns:a16="http://schemas.microsoft.com/office/drawing/2014/main" id="{EDDB1AEC-FE1F-7C4D-3D5E-2BC33C3AB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710" y="4447489"/>
            <a:ext cx="1439111" cy="1439111"/>
          </a:xfrm>
          <a:prstGeom prst="rect">
            <a:avLst/>
          </a:prstGeom>
        </p:spPr>
      </p:pic>
      <p:pic>
        <p:nvPicPr>
          <p:cNvPr id="41" name="Picture 67">
            <a:extLst>
              <a:ext uri="{FF2B5EF4-FFF2-40B4-BE49-F238E27FC236}">
                <a16:creationId xmlns:a16="http://schemas.microsoft.com/office/drawing/2014/main" id="{ACD28FAF-3A07-9968-5607-1D75E35F5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957" y="1331399"/>
            <a:ext cx="1329572" cy="1329572"/>
          </a:xfrm>
          <a:prstGeom prst="rect">
            <a:avLst/>
          </a:prstGeom>
        </p:spPr>
      </p:pic>
      <p:pic>
        <p:nvPicPr>
          <p:cNvPr id="42" name="Picture 60" descr="Icon&#10;&#10;Description automatically generated">
            <a:extLst>
              <a:ext uri="{FF2B5EF4-FFF2-40B4-BE49-F238E27FC236}">
                <a16:creationId xmlns:a16="http://schemas.microsoft.com/office/drawing/2014/main" id="{07992804-A0FE-88D2-6255-86AADCC72F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956" y="2898229"/>
            <a:ext cx="1329571" cy="13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8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E9869-8460-7682-2F05-639A1186C4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15EBA-07A7-65DF-8728-64C728E5E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52543AB-26B5-D636-3907-2CCE2EAA2A19}"/>
              </a:ext>
            </a:extLst>
          </p:cNvPr>
          <p:cNvSpPr txBox="1">
            <a:spLocks/>
          </p:cNvSpPr>
          <p:nvPr/>
        </p:nvSpPr>
        <p:spPr>
          <a:xfrm>
            <a:off x="367021" y="275507"/>
            <a:ext cx="9536953" cy="2613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Pôle Contrôle Médical et Alerte Sinistre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1B434A24-3019-B970-9249-53CEEEDF3C04}"/>
              </a:ext>
            </a:extLst>
          </p:cNvPr>
          <p:cNvSpPr txBox="1">
            <a:spLocks/>
          </p:cNvSpPr>
          <p:nvPr/>
        </p:nvSpPr>
        <p:spPr>
          <a:xfrm>
            <a:off x="376229" y="719405"/>
            <a:ext cx="4513392" cy="3340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2286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6858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fr-FR" sz="1800" dirty="0">
                <a:solidFill>
                  <a:schemeClr val="tx2"/>
                </a:solidFill>
              </a:rPr>
              <a:t>Aides à la maitrise des arrêts de travail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6F867A3E-5CFB-9D95-85F9-BCA10E975282}"/>
              </a:ext>
            </a:extLst>
          </p:cNvPr>
          <p:cNvSpPr txBox="1"/>
          <p:nvPr/>
        </p:nvSpPr>
        <p:spPr>
          <a:xfrm>
            <a:off x="9060370" y="3436088"/>
            <a:ext cx="2980387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Une expertise reconnue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C4A0625E-92A2-76D8-20EB-80D384CEDC57}"/>
              </a:ext>
            </a:extLst>
          </p:cNvPr>
          <p:cNvSpPr txBox="1"/>
          <p:nvPr/>
        </p:nvSpPr>
        <p:spPr>
          <a:xfrm>
            <a:off x="9060370" y="3802786"/>
            <a:ext cx="2980387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noProof="1">
                <a:solidFill>
                  <a:schemeClr val="tx2"/>
                </a:solidFill>
              </a:rPr>
              <a:t>Table d’experiences :</a:t>
            </a:r>
          </a:p>
          <a:p>
            <a:r>
              <a:rPr lang="en-US" sz="1200" noProof="1"/>
              <a:t>- Elaboration avec un </a:t>
            </a:r>
            <a:r>
              <a:rPr lang="en-US" sz="1200" b="1" noProof="1">
                <a:solidFill>
                  <a:schemeClr val="tx2"/>
                </a:solidFill>
              </a:rPr>
              <a:t>médecin conseil</a:t>
            </a:r>
          </a:p>
          <a:p>
            <a:r>
              <a:rPr lang="en-US" sz="1200" noProof="1"/>
              <a:t>- Appréciation de la </a:t>
            </a:r>
            <a:r>
              <a:rPr lang="en-US" sz="1200" b="1" noProof="1">
                <a:solidFill>
                  <a:schemeClr val="tx2"/>
                </a:solidFill>
              </a:rPr>
              <a:t>durée de l’arrêt au regard de la pathologie </a:t>
            </a:r>
          </a:p>
        </p:txBody>
      </p:sp>
      <p:sp>
        <p:nvSpPr>
          <p:cNvPr id="54" name="TextBox 41">
            <a:extLst>
              <a:ext uri="{FF2B5EF4-FFF2-40B4-BE49-F238E27FC236}">
                <a16:creationId xmlns:a16="http://schemas.microsoft.com/office/drawing/2014/main" id="{1B4A0C3D-10BF-2C8D-5A73-F0BC599D32D1}"/>
              </a:ext>
            </a:extLst>
          </p:cNvPr>
          <p:cNvSpPr txBox="1"/>
          <p:nvPr/>
        </p:nvSpPr>
        <p:spPr>
          <a:xfrm>
            <a:off x="422464" y="3151514"/>
            <a:ext cx="2663847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Réseau</a:t>
            </a:r>
          </a:p>
        </p:txBody>
      </p:sp>
      <p:sp>
        <p:nvSpPr>
          <p:cNvPr id="55" name="TextBox 42">
            <a:extLst>
              <a:ext uri="{FF2B5EF4-FFF2-40B4-BE49-F238E27FC236}">
                <a16:creationId xmlns:a16="http://schemas.microsoft.com/office/drawing/2014/main" id="{FE0D0CD7-1DF5-7D0F-E62E-5CE3C7339826}"/>
              </a:ext>
            </a:extLst>
          </p:cNvPr>
          <p:cNvSpPr txBox="1"/>
          <p:nvPr/>
        </p:nvSpPr>
        <p:spPr>
          <a:xfrm>
            <a:off x="462243" y="3515088"/>
            <a:ext cx="266384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200" noProof="1"/>
              <a:t>Réseau de </a:t>
            </a:r>
            <a:r>
              <a:rPr lang="en-US" sz="1200" b="1" noProof="1">
                <a:solidFill>
                  <a:schemeClr val="tx2"/>
                </a:solidFill>
              </a:rPr>
              <a:t>plus de 1500 docteurs en médecine </a:t>
            </a:r>
            <a:r>
              <a:rPr lang="en-US" sz="1200" noProof="1"/>
              <a:t>agréés par l’administration</a:t>
            </a:r>
          </a:p>
        </p:txBody>
      </p:sp>
      <p:sp>
        <p:nvSpPr>
          <p:cNvPr id="56" name="TextBox 44">
            <a:extLst>
              <a:ext uri="{FF2B5EF4-FFF2-40B4-BE49-F238E27FC236}">
                <a16:creationId xmlns:a16="http://schemas.microsoft.com/office/drawing/2014/main" id="{F5F0447E-6361-19E7-B66E-B8DAE6A4B182}"/>
              </a:ext>
            </a:extLst>
          </p:cNvPr>
          <p:cNvSpPr txBox="1"/>
          <p:nvPr/>
        </p:nvSpPr>
        <p:spPr>
          <a:xfrm>
            <a:off x="9025685" y="4749760"/>
            <a:ext cx="2680643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Pro- actif</a:t>
            </a:r>
          </a:p>
        </p:txBody>
      </p:sp>
      <p:sp>
        <p:nvSpPr>
          <p:cNvPr id="57" name="TextBox 45">
            <a:extLst>
              <a:ext uri="{FF2B5EF4-FFF2-40B4-BE49-F238E27FC236}">
                <a16:creationId xmlns:a16="http://schemas.microsoft.com/office/drawing/2014/main" id="{2D4B6876-7170-BEBD-651E-9BE841B73513}"/>
              </a:ext>
            </a:extLst>
          </p:cNvPr>
          <p:cNvSpPr txBox="1"/>
          <p:nvPr/>
        </p:nvSpPr>
        <p:spPr>
          <a:xfrm>
            <a:off x="9025685" y="5113334"/>
            <a:ext cx="284322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noProof="1">
                <a:solidFill>
                  <a:schemeClr val="tx2"/>
                </a:solidFill>
              </a:rPr>
              <a:t>WTW prend contact avec le service RH </a:t>
            </a:r>
            <a:r>
              <a:rPr lang="en-US" sz="1200" noProof="1"/>
              <a:t>pour définir ensemble un plan d’action adéquat </a:t>
            </a:r>
          </a:p>
        </p:txBody>
      </p:sp>
      <p:sp>
        <p:nvSpPr>
          <p:cNvPr id="58" name="TextBox 47">
            <a:extLst>
              <a:ext uri="{FF2B5EF4-FFF2-40B4-BE49-F238E27FC236}">
                <a16:creationId xmlns:a16="http://schemas.microsoft.com/office/drawing/2014/main" id="{1CE1CE3C-B839-50FF-8093-21FDA49CFBA9}"/>
              </a:ext>
            </a:extLst>
          </p:cNvPr>
          <p:cNvSpPr txBox="1"/>
          <p:nvPr/>
        </p:nvSpPr>
        <p:spPr>
          <a:xfrm>
            <a:off x="422464" y="4632167"/>
            <a:ext cx="3505809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Assistance</a:t>
            </a:r>
          </a:p>
        </p:txBody>
      </p:sp>
      <p:sp>
        <p:nvSpPr>
          <p:cNvPr id="59" name="TextBox 48">
            <a:extLst>
              <a:ext uri="{FF2B5EF4-FFF2-40B4-BE49-F238E27FC236}">
                <a16:creationId xmlns:a16="http://schemas.microsoft.com/office/drawing/2014/main" id="{C587DAD6-CB82-DB66-2BDA-0EBF902DB1F4}"/>
              </a:ext>
            </a:extLst>
          </p:cNvPr>
          <p:cNvSpPr txBox="1"/>
          <p:nvPr/>
        </p:nvSpPr>
        <p:spPr>
          <a:xfrm>
            <a:off x="467705" y="5079993"/>
            <a:ext cx="333158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noProof="1"/>
              <a:t>Mise en place d’une </a:t>
            </a:r>
            <a:r>
              <a:rPr lang="en-US" sz="1200" b="1" noProof="1">
                <a:solidFill>
                  <a:schemeClr val="tx2"/>
                </a:solidFill>
              </a:rPr>
              <a:t>assistance téléphonique</a:t>
            </a:r>
          </a:p>
        </p:txBody>
      </p:sp>
      <p:sp>
        <p:nvSpPr>
          <p:cNvPr id="60" name="TextBox 50">
            <a:extLst>
              <a:ext uri="{FF2B5EF4-FFF2-40B4-BE49-F238E27FC236}">
                <a16:creationId xmlns:a16="http://schemas.microsoft.com/office/drawing/2014/main" id="{E48A1237-FCF7-AAA7-A7EF-A3E267B2BD03}"/>
              </a:ext>
            </a:extLst>
          </p:cNvPr>
          <p:cNvSpPr txBox="1"/>
          <p:nvPr/>
        </p:nvSpPr>
        <p:spPr>
          <a:xfrm>
            <a:off x="9025685" y="1628598"/>
            <a:ext cx="2680643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Dispositif d’alerte</a:t>
            </a:r>
          </a:p>
        </p:txBody>
      </p:sp>
      <p:sp>
        <p:nvSpPr>
          <p:cNvPr id="61" name="TextBox 51">
            <a:extLst>
              <a:ext uri="{FF2B5EF4-FFF2-40B4-BE49-F238E27FC236}">
                <a16:creationId xmlns:a16="http://schemas.microsoft.com/office/drawing/2014/main" id="{A91E0DBD-31DD-907E-5422-09B2CFD15A40}"/>
              </a:ext>
            </a:extLst>
          </p:cNvPr>
          <p:cNvSpPr txBox="1"/>
          <p:nvPr/>
        </p:nvSpPr>
        <p:spPr>
          <a:xfrm>
            <a:off x="9025685" y="1992172"/>
            <a:ext cx="3080971" cy="13849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noProof="1"/>
              <a:t>Un dispositif d’alerte sur </a:t>
            </a:r>
            <a:r>
              <a:rPr lang="en-US" sz="1200" b="1" noProof="1">
                <a:solidFill>
                  <a:schemeClr val="tx2"/>
                </a:solidFill>
              </a:rPr>
              <a:t>l’accident de service qui repose sur une durée théorique d’arrêt</a:t>
            </a:r>
          </a:p>
          <a:p>
            <a:endParaRPr lang="en-US" sz="600" noProof="1"/>
          </a:p>
          <a:p>
            <a:r>
              <a:rPr lang="en-US" sz="1200" b="1" u="sng" noProof="1"/>
              <a:t>Elle est définie selon </a:t>
            </a:r>
            <a:r>
              <a:rPr lang="en-US" sz="1200" b="1" noProof="1"/>
              <a:t>: </a:t>
            </a:r>
          </a:p>
          <a:p>
            <a:r>
              <a:rPr lang="en-US" sz="1200" noProof="1"/>
              <a:t>- La nature de l’accident</a:t>
            </a:r>
          </a:p>
          <a:p>
            <a:r>
              <a:rPr lang="en-US" sz="1200" noProof="1"/>
              <a:t>- Le type d’emploi (physique ou non physique</a:t>
            </a:r>
          </a:p>
          <a:p>
            <a:r>
              <a:rPr lang="en-US" sz="1200" noProof="1"/>
              <a:t>- Le siège de l’accident</a:t>
            </a:r>
          </a:p>
        </p:txBody>
      </p:sp>
      <p:sp>
        <p:nvSpPr>
          <p:cNvPr id="62" name="TextBox 53">
            <a:extLst>
              <a:ext uri="{FF2B5EF4-FFF2-40B4-BE49-F238E27FC236}">
                <a16:creationId xmlns:a16="http://schemas.microsoft.com/office/drawing/2014/main" id="{4AB323F2-1787-4A2B-5BFC-0A1312B1AF89}"/>
              </a:ext>
            </a:extLst>
          </p:cNvPr>
          <p:cNvSpPr txBox="1"/>
          <p:nvPr/>
        </p:nvSpPr>
        <p:spPr>
          <a:xfrm>
            <a:off x="422464" y="1628598"/>
            <a:ext cx="2663847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Accompagnement</a:t>
            </a:r>
          </a:p>
        </p:txBody>
      </p:sp>
      <p:sp>
        <p:nvSpPr>
          <p:cNvPr id="63" name="TextBox 54">
            <a:extLst>
              <a:ext uri="{FF2B5EF4-FFF2-40B4-BE49-F238E27FC236}">
                <a16:creationId xmlns:a16="http://schemas.microsoft.com/office/drawing/2014/main" id="{6064B5D7-1D9B-8824-AD80-A62318C626A0}"/>
              </a:ext>
            </a:extLst>
          </p:cNvPr>
          <p:cNvSpPr txBox="1"/>
          <p:nvPr/>
        </p:nvSpPr>
        <p:spPr>
          <a:xfrm>
            <a:off x="467706" y="1992172"/>
            <a:ext cx="293759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noProof="1"/>
              <a:t>Possibilité d’effectuer des </a:t>
            </a:r>
            <a:r>
              <a:rPr lang="en-US" sz="1200" b="1" noProof="1">
                <a:solidFill>
                  <a:schemeClr val="tx2"/>
                </a:solidFill>
              </a:rPr>
              <a:t>contre-visites et des expertises medico-administravies</a:t>
            </a:r>
          </a:p>
          <a:p>
            <a:endParaRPr lang="en-US" sz="1200" noProof="1"/>
          </a:p>
          <a:p>
            <a:r>
              <a:rPr lang="en-US" sz="1200" noProof="1"/>
              <a:t>Une </a:t>
            </a:r>
            <a:r>
              <a:rPr lang="en-US" sz="1200" b="1" noProof="1">
                <a:solidFill>
                  <a:schemeClr val="tx2"/>
                </a:solidFill>
              </a:rPr>
              <a:t>cellule médicale basée à Metz</a:t>
            </a:r>
            <a:endParaRPr lang="en-US" sz="1200" noProof="1"/>
          </a:p>
        </p:txBody>
      </p:sp>
      <p:sp>
        <p:nvSpPr>
          <p:cNvPr id="64" name="Freeform: Shape 65">
            <a:extLst>
              <a:ext uri="{FF2B5EF4-FFF2-40B4-BE49-F238E27FC236}">
                <a16:creationId xmlns:a16="http://schemas.microsoft.com/office/drawing/2014/main" id="{375929E7-06EA-F0F4-B2B2-999DCA344C0B}"/>
              </a:ext>
            </a:extLst>
          </p:cNvPr>
          <p:cNvSpPr/>
          <p:nvPr/>
        </p:nvSpPr>
        <p:spPr>
          <a:xfrm>
            <a:off x="6343745" y="2854984"/>
            <a:ext cx="2221135" cy="1481549"/>
          </a:xfrm>
          <a:custGeom>
            <a:avLst/>
            <a:gdLst>
              <a:gd name="connsiteX0" fmla="*/ 1554064 w 2331720"/>
              <a:gd name="connsiteY0" fmla="*/ 0 h 1555312"/>
              <a:gd name="connsiteX1" fmla="*/ 2331720 w 2331720"/>
              <a:gd name="connsiteY1" fmla="*/ 777656 h 1555312"/>
              <a:gd name="connsiteX2" fmla="*/ 1554064 w 2331720"/>
              <a:gd name="connsiteY2" fmla="*/ 1555312 h 1555312"/>
              <a:gd name="connsiteX3" fmla="*/ 1251365 w 2331720"/>
              <a:gd name="connsiteY3" fmla="*/ 1494200 h 1555312"/>
              <a:gd name="connsiteX4" fmla="*/ 1182562 w 2331720"/>
              <a:gd name="connsiteY4" fmla="*/ 1456855 h 1555312"/>
              <a:gd name="connsiteX5" fmla="*/ 1181281 w 2331720"/>
              <a:gd name="connsiteY5" fmla="*/ 1459456 h 1555312"/>
              <a:gd name="connsiteX6" fmla="*/ 0 w 2331720"/>
              <a:gd name="connsiteY6" fmla="*/ 777583 h 1555312"/>
              <a:gd name="connsiteX7" fmla="*/ 1181281 w 2331720"/>
              <a:gd name="connsiteY7" fmla="*/ 95857 h 1555312"/>
              <a:gd name="connsiteX8" fmla="*/ 1182561 w 2331720"/>
              <a:gd name="connsiteY8" fmla="*/ 98457 h 1555312"/>
              <a:gd name="connsiteX9" fmla="*/ 1251365 w 2331720"/>
              <a:gd name="connsiteY9" fmla="*/ 61112 h 1555312"/>
              <a:gd name="connsiteX10" fmla="*/ 1554064 w 2331720"/>
              <a:gd name="connsiteY10" fmla="*/ 0 h 155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1720" h="1555312">
                <a:moveTo>
                  <a:pt x="1554064" y="0"/>
                </a:moveTo>
                <a:cubicBezTo>
                  <a:pt x="1983552" y="0"/>
                  <a:pt x="2331720" y="348168"/>
                  <a:pt x="2331720" y="777656"/>
                </a:cubicBezTo>
                <a:cubicBezTo>
                  <a:pt x="2331720" y="1207144"/>
                  <a:pt x="1983552" y="1555312"/>
                  <a:pt x="1554064" y="1555312"/>
                </a:cubicBezTo>
                <a:cubicBezTo>
                  <a:pt x="1446692" y="1555312"/>
                  <a:pt x="1344403" y="1533552"/>
                  <a:pt x="1251365" y="1494200"/>
                </a:cubicBezTo>
                <a:lnTo>
                  <a:pt x="1182562" y="1456855"/>
                </a:lnTo>
                <a:lnTo>
                  <a:pt x="1181281" y="1459456"/>
                </a:lnTo>
                <a:lnTo>
                  <a:pt x="0" y="777583"/>
                </a:lnTo>
                <a:lnTo>
                  <a:pt x="1181281" y="95857"/>
                </a:lnTo>
                <a:lnTo>
                  <a:pt x="1182561" y="98457"/>
                </a:lnTo>
                <a:lnTo>
                  <a:pt x="1251365" y="61112"/>
                </a:lnTo>
                <a:cubicBezTo>
                  <a:pt x="1344403" y="21760"/>
                  <a:pt x="1446692" y="0"/>
                  <a:pt x="15540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Freeform: Shape 67">
            <a:extLst>
              <a:ext uri="{FF2B5EF4-FFF2-40B4-BE49-F238E27FC236}">
                <a16:creationId xmlns:a16="http://schemas.microsoft.com/office/drawing/2014/main" id="{5C1B9F36-67B8-CCC3-5A8E-07B4E3781FDA}"/>
              </a:ext>
            </a:extLst>
          </p:cNvPr>
          <p:cNvSpPr/>
          <p:nvPr/>
        </p:nvSpPr>
        <p:spPr>
          <a:xfrm>
            <a:off x="6212540" y="3797929"/>
            <a:ext cx="1481018" cy="2022962"/>
          </a:xfrm>
          <a:custGeom>
            <a:avLst/>
            <a:gdLst>
              <a:gd name="connsiteX0" fmla="*/ 0 w 1554755"/>
              <a:gd name="connsiteY0" fmla="*/ 0 h 2123681"/>
              <a:gd name="connsiteX1" fmla="*/ 1157419 w 1554755"/>
              <a:gd name="connsiteY1" fmla="*/ 668517 h 2123681"/>
              <a:gd name="connsiteX2" fmla="*/ 1167670 w 1554755"/>
              <a:gd name="connsiteY2" fmla="*/ 673358 h 2123681"/>
              <a:gd name="connsiteX3" fmla="*/ 1176496 w 1554755"/>
              <a:gd name="connsiteY3" fmla="*/ 679536 h 2123681"/>
              <a:gd name="connsiteX4" fmla="*/ 1181033 w 1554755"/>
              <a:gd name="connsiteY4" fmla="*/ 682156 h 2123681"/>
              <a:gd name="connsiteX5" fmla="*/ 1180780 w 1554755"/>
              <a:gd name="connsiteY5" fmla="*/ 682534 h 2123681"/>
              <a:gd name="connsiteX6" fmla="*/ 1275881 w 1554755"/>
              <a:gd name="connsiteY6" fmla="*/ 749100 h 2123681"/>
              <a:gd name="connsiteX7" fmla="*/ 1450439 w 1554755"/>
              <a:gd name="connsiteY7" fmla="*/ 957067 h 2123681"/>
              <a:gd name="connsiteX8" fmla="*/ 1165797 w 1554755"/>
              <a:gd name="connsiteY8" fmla="*/ 2019365 h 2123681"/>
              <a:gd name="connsiteX9" fmla="*/ 103499 w 1554755"/>
              <a:gd name="connsiteY9" fmla="*/ 1734723 h 2123681"/>
              <a:gd name="connsiteX10" fmla="*/ 1337 w 1554755"/>
              <a:gd name="connsiteY10" fmla="*/ 1404403 h 2123681"/>
              <a:gd name="connsiteX11" fmla="*/ 1259 w 1554755"/>
              <a:gd name="connsiteY11" fmla="*/ 1363880 h 2123681"/>
              <a:gd name="connsiteX12" fmla="*/ 121 w 1554755"/>
              <a:gd name="connsiteY12" fmla="*/ 1363956 h 212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4755" h="2123681">
                <a:moveTo>
                  <a:pt x="0" y="0"/>
                </a:moveTo>
                <a:lnTo>
                  <a:pt x="1157419" y="668517"/>
                </a:lnTo>
                <a:lnTo>
                  <a:pt x="1167670" y="673358"/>
                </a:lnTo>
                <a:lnTo>
                  <a:pt x="1176496" y="679536"/>
                </a:lnTo>
                <a:lnTo>
                  <a:pt x="1181033" y="682156"/>
                </a:lnTo>
                <a:lnTo>
                  <a:pt x="1180780" y="682534"/>
                </a:lnTo>
                <a:lnTo>
                  <a:pt x="1275881" y="749100"/>
                </a:lnTo>
                <a:cubicBezTo>
                  <a:pt x="1344006" y="806040"/>
                  <a:pt x="1403464" y="875704"/>
                  <a:pt x="1450439" y="957067"/>
                </a:cubicBezTo>
                <a:cubicBezTo>
                  <a:pt x="1665183" y="1329015"/>
                  <a:pt x="1537745" y="1804621"/>
                  <a:pt x="1165797" y="2019365"/>
                </a:cubicBezTo>
                <a:cubicBezTo>
                  <a:pt x="793850" y="2234109"/>
                  <a:pt x="318243" y="2106671"/>
                  <a:pt x="103499" y="1734723"/>
                </a:cubicBezTo>
                <a:cubicBezTo>
                  <a:pt x="43102" y="1630113"/>
                  <a:pt x="9772" y="1517303"/>
                  <a:pt x="1337" y="1404403"/>
                </a:cubicBezTo>
                <a:lnTo>
                  <a:pt x="1259" y="1363880"/>
                </a:lnTo>
                <a:lnTo>
                  <a:pt x="121" y="13639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6" name="Freeform: Shape 91">
            <a:extLst>
              <a:ext uri="{FF2B5EF4-FFF2-40B4-BE49-F238E27FC236}">
                <a16:creationId xmlns:a16="http://schemas.microsoft.com/office/drawing/2014/main" id="{A759E5ED-C724-C285-187B-FACED6EA4F52}"/>
              </a:ext>
            </a:extLst>
          </p:cNvPr>
          <p:cNvSpPr/>
          <p:nvPr/>
        </p:nvSpPr>
        <p:spPr>
          <a:xfrm>
            <a:off x="6212540" y="3797929"/>
            <a:ext cx="517029" cy="597196"/>
          </a:xfrm>
          <a:custGeom>
            <a:avLst/>
            <a:gdLst>
              <a:gd name="connsiteX0" fmla="*/ 0 w 542771"/>
              <a:gd name="connsiteY0" fmla="*/ 0 h 626929"/>
              <a:gd name="connsiteX1" fmla="*/ 542771 w 542771"/>
              <a:gd name="connsiteY1" fmla="*/ 313501 h 626929"/>
              <a:gd name="connsiteX2" fmla="*/ 479762 w 542771"/>
              <a:gd name="connsiteY2" fmla="*/ 389868 h 626929"/>
              <a:gd name="connsiteX3" fmla="*/ 49267 w 542771"/>
              <a:gd name="connsiteY3" fmla="*/ 621968 h 626929"/>
              <a:gd name="connsiteX4" fmla="*/ 56 w 542771"/>
              <a:gd name="connsiteY4" fmla="*/ 626929 h 6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771" h="626929">
                <a:moveTo>
                  <a:pt x="0" y="0"/>
                </a:moveTo>
                <a:lnTo>
                  <a:pt x="542771" y="313501"/>
                </a:lnTo>
                <a:lnTo>
                  <a:pt x="479762" y="389868"/>
                </a:lnTo>
                <a:cubicBezTo>
                  <a:pt x="364194" y="505437"/>
                  <a:pt x="215559" y="587940"/>
                  <a:pt x="49267" y="621968"/>
                </a:cubicBezTo>
                <a:lnTo>
                  <a:pt x="56" y="626929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" name="Freeform: Shape 79">
            <a:extLst>
              <a:ext uri="{FF2B5EF4-FFF2-40B4-BE49-F238E27FC236}">
                <a16:creationId xmlns:a16="http://schemas.microsoft.com/office/drawing/2014/main" id="{317DB637-0C2C-6727-FBD7-769BB2EAEA13}"/>
              </a:ext>
            </a:extLst>
          </p:cNvPr>
          <p:cNvSpPr/>
          <p:nvPr/>
        </p:nvSpPr>
        <p:spPr>
          <a:xfrm>
            <a:off x="6384057" y="4511390"/>
            <a:ext cx="1137206" cy="1137206"/>
          </a:xfrm>
          <a:custGeom>
            <a:avLst/>
            <a:gdLst>
              <a:gd name="connsiteX0" fmla="*/ 532312 w 1121726"/>
              <a:gd name="connsiteY0" fmla="*/ 711 h 1121727"/>
              <a:gd name="connsiteX1" fmla="*/ 1065622 w 1121726"/>
              <a:gd name="connsiteY1" fmla="*/ 316646 h 1121727"/>
              <a:gd name="connsiteX2" fmla="*/ 805081 w 1121726"/>
              <a:gd name="connsiteY2" fmla="*/ 1065623 h 1121727"/>
              <a:gd name="connsiteX3" fmla="*/ 56105 w 1121726"/>
              <a:gd name="connsiteY3" fmla="*/ 805082 h 1121727"/>
              <a:gd name="connsiteX4" fmla="*/ 316645 w 1121726"/>
              <a:gd name="connsiteY4" fmla="*/ 56105 h 1121727"/>
              <a:gd name="connsiteX5" fmla="*/ 532312 w 1121726"/>
              <a:gd name="connsiteY5" fmla="*/ 711 h 112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726" h="1121727">
                <a:moveTo>
                  <a:pt x="532312" y="711"/>
                </a:moveTo>
                <a:cubicBezTo>
                  <a:pt x="750552" y="-10316"/>
                  <a:pt x="964464" y="107568"/>
                  <a:pt x="1065622" y="316646"/>
                </a:cubicBezTo>
                <a:cubicBezTo>
                  <a:pt x="1200500" y="595416"/>
                  <a:pt x="1083852" y="930745"/>
                  <a:pt x="805081" y="1065623"/>
                </a:cubicBezTo>
                <a:cubicBezTo>
                  <a:pt x="526311" y="1200500"/>
                  <a:pt x="190982" y="1083852"/>
                  <a:pt x="56105" y="805082"/>
                </a:cubicBezTo>
                <a:cubicBezTo>
                  <a:pt x="-78773" y="526312"/>
                  <a:pt x="37875" y="190983"/>
                  <a:pt x="316645" y="56105"/>
                </a:cubicBezTo>
                <a:cubicBezTo>
                  <a:pt x="386338" y="22386"/>
                  <a:pt x="459565" y="4387"/>
                  <a:pt x="532312" y="71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Freeform: Shape 61">
            <a:extLst>
              <a:ext uri="{FF2B5EF4-FFF2-40B4-BE49-F238E27FC236}">
                <a16:creationId xmlns:a16="http://schemas.microsoft.com/office/drawing/2014/main" id="{E9D8A77B-3D87-4499-DC79-06A6BE4C38B8}"/>
              </a:ext>
            </a:extLst>
          </p:cNvPr>
          <p:cNvSpPr/>
          <p:nvPr/>
        </p:nvSpPr>
        <p:spPr>
          <a:xfrm>
            <a:off x="4500371" y="1363750"/>
            <a:ext cx="1481018" cy="2022962"/>
          </a:xfrm>
          <a:custGeom>
            <a:avLst/>
            <a:gdLst>
              <a:gd name="connsiteX0" fmla="*/ 831907 w 1554755"/>
              <a:gd name="connsiteY0" fmla="*/ 1936 h 2123681"/>
              <a:gd name="connsiteX1" fmla="*/ 1451256 w 1554755"/>
              <a:gd name="connsiteY1" fmla="*/ 388957 h 2123681"/>
              <a:gd name="connsiteX2" fmla="*/ 1549681 w 1554755"/>
              <a:gd name="connsiteY2" fmla="*/ 681658 h 2123681"/>
              <a:gd name="connsiteX3" fmla="*/ 1551741 w 1554755"/>
              <a:gd name="connsiteY3" fmla="*/ 759917 h 2123681"/>
              <a:gd name="connsiteX4" fmla="*/ 1554634 w 1554755"/>
              <a:gd name="connsiteY4" fmla="*/ 759725 h 2123681"/>
              <a:gd name="connsiteX5" fmla="*/ 1554755 w 1554755"/>
              <a:gd name="connsiteY5" fmla="*/ 2123681 h 2123681"/>
              <a:gd name="connsiteX6" fmla="*/ 373722 w 1554755"/>
              <a:gd name="connsiteY6" fmla="*/ 1441525 h 2123681"/>
              <a:gd name="connsiteX7" fmla="*/ 375334 w 1554755"/>
              <a:gd name="connsiteY7" fmla="*/ 1439115 h 2123681"/>
              <a:gd name="connsiteX8" fmla="*/ 308590 w 1554755"/>
              <a:gd name="connsiteY8" fmla="*/ 1398202 h 2123681"/>
              <a:gd name="connsiteX9" fmla="*/ 104316 w 1554755"/>
              <a:gd name="connsiteY9" fmla="*/ 1166613 h 2123681"/>
              <a:gd name="connsiteX10" fmla="*/ 388958 w 1554755"/>
              <a:gd name="connsiteY10" fmla="*/ 104315 h 2123681"/>
              <a:gd name="connsiteX11" fmla="*/ 831907 w 1554755"/>
              <a:gd name="connsiteY11" fmla="*/ 1936 h 212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4755" h="2123681">
                <a:moveTo>
                  <a:pt x="831907" y="1936"/>
                </a:moveTo>
                <a:cubicBezTo>
                  <a:pt x="1080927" y="19534"/>
                  <a:pt x="1317041" y="156490"/>
                  <a:pt x="1451256" y="388957"/>
                </a:cubicBezTo>
                <a:cubicBezTo>
                  <a:pt x="1504942" y="481944"/>
                  <a:pt x="1537242" y="581409"/>
                  <a:pt x="1549681" y="681658"/>
                </a:cubicBezTo>
                <a:lnTo>
                  <a:pt x="1551741" y="759917"/>
                </a:lnTo>
                <a:lnTo>
                  <a:pt x="1554634" y="759725"/>
                </a:lnTo>
                <a:lnTo>
                  <a:pt x="1554755" y="2123681"/>
                </a:lnTo>
                <a:lnTo>
                  <a:pt x="373722" y="1441525"/>
                </a:lnTo>
                <a:lnTo>
                  <a:pt x="375334" y="1439115"/>
                </a:lnTo>
                <a:lnTo>
                  <a:pt x="308590" y="1398202"/>
                </a:lnTo>
                <a:cubicBezTo>
                  <a:pt x="227992" y="1337305"/>
                  <a:pt x="158002" y="1259600"/>
                  <a:pt x="104316" y="1166613"/>
                </a:cubicBezTo>
                <a:cubicBezTo>
                  <a:pt x="-110428" y="794665"/>
                  <a:pt x="17010" y="319059"/>
                  <a:pt x="388958" y="104315"/>
                </a:cubicBezTo>
                <a:cubicBezTo>
                  <a:pt x="528438" y="23786"/>
                  <a:pt x="682495" y="-8624"/>
                  <a:pt x="831907" y="193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" name="Freeform: Shape 73">
            <a:extLst>
              <a:ext uri="{FF2B5EF4-FFF2-40B4-BE49-F238E27FC236}">
                <a16:creationId xmlns:a16="http://schemas.microsoft.com/office/drawing/2014/main" id="{7E055636-27D8-4CB6-CC40-33F4234C7CBB}"/>
              </a:ext>
            </a:extLst>
          </p:cNvPr>
          <p:cNvSpPr/>
          <p:nvPr/>
        </p:nvSpPr>
        <p:spPr>
          <a:xfrm>
            <a:off x="4672666" y="1536045"/>
            <a:ext cx="1137206" cy="1137206"/>
          </a:xfrm>
          <a:custGeom>
            <a:avLst/>
            <a:gdLst>
              <a:gd name="connsiteX0" fmla="*/ 532312 w 1121726"/>
              <a:gd name="connsiteY0" fmla="*/ 711 h 1121727"/>
              <a:gd name="connsiteX1" fmla="*/ 1065622 w 1121726"/>
              <a:gd name="connsiteY1" fmla="*/ 316646 h 1121727"/>
              <a:gd name="connsiteX2" fmla="*/ 805081 w 1121726"/>
              <a:gd name="connsiteY2" fmla="*/ 1065623 h 1121727"/>
              <a:gd name="connsiteX3" fmla="*/ 56105 w 1121726"/>
              <a:gd name="connsiteY3" fmla="*/ 805082 h 1121727"/>
              <a:gd name="connsiteX4" fmla="*/ 316645 w 1121726"/>
              <a:gd name="connsiteY4" fmla="*/ 56105 h 1121727"/>
              <a:gd name="connsiteX5" fmla="*/ 532312 w 1121726"/>
              <a:gd name="connsiteY5" fmla="*/ 711 h 112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726" h="1121727">
                <a:moveTo>
                  <a:pt x="532312" y="711"/>
                </a:moveTo>
                <a:cubicBezTo>
                  <a:pt x="750552" y="-10316"/>
                  <a:pt x="964464" y="107568"/>
                  <a:pt x="1065622" y="316646"/>
                </a:cubicBezTo>
                <a:cubicBezTo>
                  <a:pt x="1200500" y="595416"/>
                  <a:pt x="1083852" y="930745"/>
                  <a:pt x="805081" y="1065623"/>
                </a:cubicBezTo>
                <a:cubicBezTo>
                  <a:pt x="526311" y="1200500"/>
                  <a:pt x="190982" y="1083852"/>
                  <a:pt x="56105" y="805082"/>
                </a:cubicBezTo>
                <a:cubicBezTo>
                  <a:pt x="-78773" y="526312"/>
                  <a:pt x="37875" y="190983"/>
                  <a:pt x="316645" y="56105"/>
                </a:cubicBezTo>
                <a:cubicBezTo>
                  <a:pt x="386338" y="22386"/>
                  <a:pt x="459565" y="4387"/>
                  <a:pt x="532312" y="71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Freeform: Shape 85">
            <a:extLst>
              <a:ext uri="{FF2B5EF4-FFF2-40B4-BE49-F238E27FC236}">
                <a16:creationId xmlns:a16="http://schemas.microsoft.com/office/drawing/2014/main" id="{18747F0B-D233-AD59-1267-89CB98A6BABE}"/>
              </a:ext>
            </a:extLst>
          </p:cNvPr>
          <p:cNvSpPr/>
          <p:nvPr/>
        </p:nvSpPr>
        <p:spPr>
          <a:xfrm>
            <a:off x="5466901" y="2796203"/>
            <a:ext cx="514488" cy="590509"/>
          </a:xfrm>
          <a:custGeom>
            <a:avLst/>
            <a:gdLst>
              <a:gd name="connsiteX0" fmla="*/ 540048 w 540103"/>
              <a:gd name="connsiteY0" fmla="*/ 0 h 619909"/>
              <a:gd name="connsiteX1" fmla="*/ 540103 w 540103"/>
              <a:gd name="connsiteY1" fmla="*/ 619909 h 619909"/>
              <a:gd name="connsiteX2" fmla="*/ 0 w 540103"/>
              <a:gd name="connsiteY2" fmla="*/ 307949 h 619909"/>
              <a:gd name="connsiteX3" fmla="*/ 58320 w 540103"/>
              <a:gd name="connsiteY3" fmla="*/ 237264 h 619909"/>
              <a:gd name="connsiteX4" fmla="*/ 488815 w 540103"/>
              <a:gd name="connsiteY4" fmla="*/ 5165 h 6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03" h="619909">
                <a:moveTo>
                  <a:pt x="540048" y="0"/>
                </a:moveTo>
                <a:lnTo>
                  <a:pt x="540103" y="619909"/>
                </a:lnTo>
                <a:lnTo>
                  <a:pt x="0" y="307949"/>
                </a:lnTo>
                <a:lnTo>
                  <a:pt x="58320" y="237264"/>
                </a:lnTo>
                <a:cubicBezTo>
                  <a:pt x="173889" y="121696"/>
                  <a:pt x="322523" y="39193"/>
                  <a:pt x="488815" y="5165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Freeform: Shape 63">
            <a:extLst>
              <a:ext uri="{FF2B5EF4-FFF2-40B4-BE49-F238E27FC236}">
                <a16:creationId xmlns:a16="http://schemas.microsoft.com/office/drawing/2014/main" id="{2957A174-DF75-C1FC-F5DE-DA16E8B834F1}"/>
              </a:ext>
            </a:extLst>
          </p:cNvPr>
          <p:cNvSpPr/>
          <p:nvPr/>
        </p:nvSpPr>
        <p:spPr>
          <a:xfrm>
            <a:off x="6212418" y="1363749"/>
            <a:ext cx="1481139" cy="2022892"/>
          </a:xfrm>
          <a:custGeom>
            <a:avLst/>
            <a:gdLst>
              <a:gd name="connsiteX0" fmla="*/ 722975 w 1554882"/>
              <a:gd name="connsiteY0" fmla="*/ 1936 h 2123608"/>
              <a:gd name="connsiteX1" fmla="*/ 1165924 w 1554882"/>
              <a:gd name="connsiteY1" fmla="*/ 104315 h 2123608"/>
              <a:gd name="connsiteX2" fmla="*/ 1450566 w 1554882"/>
              <a:gd name="connsiteY2" fmla="*/ 1166613 h 2123608"/>
              <a:gd name="connsiteX3" fmla="*/ 1246292 w 1554882"/>
              <a:gd name="connsiteY3" fmla="*/ 1398202 h 2123608"/>
              <a:gd name="connsiteX4" fmla="*/ 1179548 w 1554882"/>
              <a:gd name="connsiteY4" fmla="*/ 1439115 h 2123608"/>
              <a:gd name="connsiteX5" fmla="*/ 1181160 w 1554882"/>
              <a:gd name="connsiteY5" fmla="*/ 1441525 h 2123608"/>
              <a:gd name="connsiteX6" fmla="*/ 0 w 1554882"/>
              <a:gd name="connsiteY6" fmla="*/ 2123608 h 2123608"/>
              <a:gd name="connsiteX7" fmla="*/ 248 w 1554882"/>
              <a:gd name="connsiteY7" fmla="*/ 759725 h 2123608"/>
              <a:gd name="connsiteX8" fmla="*/ 3141 w 1554882"/>
              <a:gd name="connsiteY8" fmla="*/ 759917 h 2123608"/>
              <a:gd name="connsiteX9" fmla="*/ 5201 w 1554882"/>
              <a:gd name="connsiteY9" fmla="*/ 681658 h 2123608"/>
              <a:gd name="connsiteX10" fmla="*/ 103626 w 1554882"/>
              <a:gd name="connsiteY10" fmla="*/ 388957 h 2123608"/>
              <a:gd name="connsiteX11" fmla="*/ 722975 w 1554882"/>
              <a:gd name="connsiteY11" fmla="*/ 1936 h 21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4882" h="2123608">
                <a:moveTo>
                  <a:pt x="722975" y="1936"/>
                </a:moveTo>
                <a:cubicBezTo>
                  <a:pt x="872387" y="-8624"/>
                  <a:pt x="1026444" y="23786"/>
                  <a:pt x="1165924" y="104315"/>
                </a:cubicBezTo>
                <a:cubicBezTo>
                  <a:pt x="1537872" y="319059"/>
                  <a:pt x="1665310" y="794665"/>
                  <a:pt x="1450566" y="1166613"/>
                </a:cubicBezTo>
                <a:cubicBezTo>
                  <a:pt x="1396880" y="1259600"/>
                  <a:pt x="1326890" y="1337305"/>
                  <a:pt x="1246292" y="1398202"/>
                </a:cubicBezTo>
                <a:lnTo>
                  <a:pt x="1179548" y="1439115"/>
                </a:lnTo>
                <a:lnTo>
                  <a:pt x="1181160" y="1441525"/>
                </a:lnTo>
                <a:lnTo>
                  <a:pt x="0" y="2123608"/>
                </a:lnTo>
                <a:lnTo>
                  <a:pt x="248" y="759725"/>
                </a:lnTo>
                <a:lnTo>
                  <a:pt x="3141" y="759917"/>
                </a:lnTo>
                <a:lnTo>
                  <a:pt x="5201" y="681658"/>
                </a:lnTo>
                <a:cubicBezTo>
                  <a:pt x="17640" y="581409"/>
                  <a:pt x="49940" y="481944"/>
                  <a:pt x="103626" y="388957"/>
                </a:cubicBezTo>
                <a:cubicBezTo>
                  <a:pt x="237841" y="156490"/>
                  <a:pt x="473956" y="19534"/>
                  <a:pt x="722975" y="19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Freeform: Shape 75">
            <a:extLst>
              <a:ext uri="{FF2B5EF4-FFF2-40B4-BE49-F238E27FC236}">
                <a16:creationId xmlns:a16="http://schemas.microsoft.com/office/drawing/2014/main" id="{39E3AF00-6938-6703-1A2A-B599B36D2474}"/>
              </a:ext>
            </a:extLst>
          </p:cNvPr>
          <p:cNvSpPr/>
          <p:nvPr/>
        </p:nvSpPr>
        <p:spPr>
          <a:xfrm>
            <a:off x="6384057" y="1536045"/>
            <a:ext cx="1137206" cy="1137206"/>
          </a:xfrm>
          <a:custGeom>
            <a:avLst/>
            <a:gdLst>
              <a:gd name="connsiteX0" fmla="*/ 532312 w 1121726"/>
              <a:gd name="connsiteY0" fmla="*/ 711 h 1121727"/>
              <a:gd name="connsiteX1" fmla="*/ 1065622 w 1121726"/>
              <a:gd name="connsiteY1" fmla="*/ 316646 h 1121727"/>
              <a:gd name="connsiteX2" fmla="*/ 805081 w 1121726"/>
              <a:gd name="connsiteY2" fmla="*/ 1065623 h 1121727"/>
              <a:gd name="connsiteX3" fmla="*/ 56105 w 1121726"/>
              <a:gd name="connsiteY3" fmla="*/ 805082 h 1121727"/>
              <a:gd name="connsiteX4" fmla="*/ 316645 w 1121726"/>
              <a:gd name="connsiteY4" fmla="*/ 56105 h 1121727"/>
              <a:gd name="connsiteX5" fmla="*/ 532312 w 1121726"/>
              <a:gd name="connsiteY5" fmla="*/ 711 h 112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726" h="1121727">
                <a:moveTo>
                  <a:pt x="532312" y="711"/>
                </a:moveTo>
                <a:cubicBezTo>
                  <a:pt x="750552" y="-10316"/>
                  <a:pt x="964464" y="107568"/>
                  <a:pt x="1065622" y="316646"/>
                </a:cubicBezTo>
                <a:cubicBezTo>
                  <a:pt x="1200500" y="595416"/>
                  <a:pt x="1083852" y="930745"/>
                  <a:pt x="805081" y="1065623"/>
                </a:cubicBezTo>
                <a:cubicBezTo>
                  <a:pt x="526311" y="1200500"/>
                  <a:pt x="190982" y="1083852"/>
                  <a:pt x="56105" y="805082"/>
                </a:cubicBezTo>
                <a:cubicBezTo>
                  <a:pt x="-78773" y="526312"/>
                  <a:pt x="37875" y="190983"/>
                  <a:pt x="316645" y="56105"/>
                </a:cubicBezTo>
                <a:cubicBezTo>
                  <a:pt x="386338" y="22386"/>
                  <a:pt x="459565" y="4387"/>
                  <a:pt x="532312" y="71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Freeform: Shape 87">
            <a:extLst>
              <a:ext uri="{FF2B5EF4-FFF2-40B4-BE49-F238E27FC236}">
                <a16:creationId xmlns:a16="http://schemas.microsoft.com/office/drawing/2014/main" id="{FCF48CC9-9864-6EA6-FC14-5118E5CD98AA}"/>
              </a:ext>
            </a:extLst>
          </p:cNvPr>
          <p:cNvSpPr/>
          <p:nvPr/>
        </p:nvSpPr>
        <p:spPr>
          <a:xfrm>
            <a:off x="6212418" y="2796391"/>
            <a:ext cx="513264" cy="590251"/>
          </a:xfrm>
          <a:custGeom>
            <a:avLst/>
            <a:gdLst>
              <a:gd name="connsiteX0" fmla="*/ 113 w 538818"/>
              <a:gd name="connsiteY0" fmla="*/ 0 h 619638"/>
              <a:gd name="connsiteX1" fmla="*/ 49395 w 538818"/>
              <a:gd name="connsiteY1" fmla="*/ 4968 h 619638"/>
              <a:gd name="connsiteX2" fmla="*/ 479890 w 538818"/>
              <a:gd name="connsiteY2" fmla="*/ 237067 h 619638"/>
              <a:gd name="connsiteX3" fmla="*/ 538818 w 538818"/>
              <a:gd name="connsiteY3" fmla="*/ 308488 h 619638"/>
              <a:gd name="connsiteX4" fmla="*/ 0 w 538818"/>
              <a:gd name="connsiteY4" fmla="*/ 619638 h 6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18" h="619638">
                <a:moveTo>
                  <a:pt x="113" y="0"/>
                </a:moveTo>
                <a:lnTo>
                  <a:pt x="49395" y="4968"/>
                </a:lnTo>
                <a:cubicBezTo>
                  <a:pt x="215687" y="38996"/>
                  <a:pt x="364322" y="121499"/>
                  <a:pt x="479890" y="237067"/>
                </a:cubicBezTo>
                <a:lnTo>
                  <a:pt x="538818" y="308488"/>
                </a:lnTo>
                <a:lnTo>
                  <a:pt x="0" y="619638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Freeform: Shape 69">
            <a:extLst>
              <a:ext uri="{FF2B5EF4-FFF2-40B4-BE49-F238E27FC236}">
                <a16:creationId xmlns:a16="http://schemas.microsoft.com/office/drawing/2014/main" id="{561BD296-99C7-4FF3-90DB-121B42A9680B}"/>
              </a:ext>
            </a:extLst>
          </p:cNvPr>
          <p:cNvSpPr/>
          <p:nvPr/>
        </p:nvSpPr>
        <p:spPr>
          <a:xfrm>
            <a:off x="4500371" y="3797999"/>
            <a:ext cx="1481796" cy="2022892"/>
          </a:xfrm>
          <a:custGeom>
            <a:avLst/>
            <a:gdLst>
              <a:gd name="connsiteX0" fmla="*/ 1554882 w 1555571"/>
              <a:gd name="connsiteY0" fmla="*/ 0 h 2123608"/>
              <a:gd name="connsiteX1" fmla="*/ 1554639 w 1555571"/>
              <a:gd name="connsiteY1" fmla="*/ 1336619 h 2123608"/>
              <a:gd name="connsiteX2" fmla="*/ 1555571 w 1555571"/>
              <a:gd name="connsiteY2" fmla="*/ 1347911 h 2123608"/>
              <a:gd name="connsiteX3" fmla="*/ 1554635 w 1555571"/>
              <a:gd name="connsiteY3" fmla="*/ 1358636 h 2123608"/>
              <a:gd name="connsiteX4" fmla="*/ 1554634 w 1555571"/>
              <a:gd name="connsiteY4" fmla="*/ 1363883 h 2123608"/>
              <a:gd name="connsiteX5" fmla="*/ 1554179 w 1555571"/>
              <a:gd name="connsiteY5" fmla="*/ 1363853 h 2123608"/>
              <a:gd name="connsiteX6" fmla="*/ 1544082 w 1555571"/>
              <a:gd name="connsiteY6" fmla="*/ 1479495 h 2123608"/>
              <a:gd name="connsiteX7" fmla="*/ 1451256 w 1555571"/>
              <a:gd name="connsiteY7" fmla="*/ 1734650 h 2123608"/>
              <a:gd name="connsiteX8" fmla="*/ 388958 w 1555571"/>
              <a:gd name="connsiteY8" fmla="*/ 2019292 h 2123608"/>
              <a:gd name="connsiteX9" fmla="*/ 104316 w 1555571"/>
              <a:gd name="connsiteY9" fmla="*/ 956994 h 2123608"/>
              <a:gd name="connsiteX10" fmla="*/ 339300 w 1555571"/>
              <a:gd name="connsiteY10" fmla="*/ 703360 h 2123608"/>
              <a:gd name="connsiteX11" fmla="*/ 374355 w 1555571"/>
              <a:gd name="connsiteY11" fmla="*/ 683030 h 2123608"/>
              <a:gd name="connsiteX12" fmla="*/ 373722 w 1555571"/>
              <a:gd name="connsiteY12" fmla="*/ 682083 h 21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5571" h="2123608">
                <a:moveTo>
                  <a:pt x="1554882" y="0"/>
                </a:moveTo>
                <a:lnTo>
                  <a:pt x="1554639" y="1336619"/>
                </a:lnTo>
                <a:lnTo>
                  <a:pt x="1555571" y="1347911"/>
                </a:lnTo>
                <a:lnTo>
                  <a:pt x="1554635" y="1358636"/>
                </a:lnTo>
                <a:lnTo>
                  <a:pt x="1554634" y="1363883"/>
                </a:lnTo>
                <a:lnTo>
                  <a:pt x="1554179" y="1363853"/>
                </a:lnTo>
                <a:lnTo>
                  <a:pt x="1544082" y="1479495"/>
                </a:lnTo>
                <a:cubicBezTo>
                  <a:pt x="1528833" y="1566963"/>
                  <a:pt x="1498231" y="1653287"/>
                  <a:pt x="1451256" y="1734650"/>
                </a:cubicBezTo>
                <a:cubicBezTo>
                  <a:pt x="1236512" y="2106598"/>
                  <a:pt x="760905" y="2234036"/>
                  <a:pt x="388958" y="2019292"/>
                </a:cubicBezTo>
                <a:cubicBezTo>
                  <a:pt x="17010" y="1804548"/>
                  <a:pt x="-110428" y="1328942"/>
                  <a:pt x="104316" y="956994"/>
                </a:cubicBezTo>
                <a:cubicBezTo>
                  <a:pt x="164713" y="852384"/>
                  <a:pt x="245744" y="767115"/>
                  <a:pt x="339300" y="703360"/>
                </a:cubicBezTo>
                <a:lnTo>
                  <a:pt x="374355" y="683030"/>
                </a:lnTo>
                <a:lnTo>
                  <a:pt x="373722" y="6820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81">
            <a:extLst>
              <a:ext uri="{FF2B5EF4-FFF2-40B4-BE49-F238E27FC236}">
                <a16:creationId xmlns:a16="http://schemas.microsoft.com/office/drawing/2014/main" id="{E806F640-42CE-0B7D-61DD-938496DD8D66}"/>
              </a:ext>
            </a:extLst>
          </p:cNvPr>
          <p:cNvSpPr/>
          <p:nvPr/>
        </p:nvSpPr>
        <p:spPr>
          <a:xfrm>
            <a:off x="4672666" y="4511391"/>
            <a:ext cx="1137206" cy="1137206"/>
          </a:xfrm>
          <a:custGeom>
            <a:avLst/>
            <a:gdLst>
              <a:gd name="connsiteX0" fmla="*/ 532312 w 1121726"/>
              <a:gd name="connsiteY0" fmla="*/ 711 h 1121727"/>
              <a:gd name="connsiteX1" fmla="*/ 1065622 w 1121726"/>
              <a:gd name="connsiteY1" fmla="*/ 316646 h 1121727"/>
              <a:gd name="connsiteX2" fmla="*/ 805081 w 1121726"/>
              <a:gd name="connsiteY2" fmla="*/ 1065623 h 1121727"/>
              <a:gd name="connsiteX3" fmla="*/ 56105 w 1121726"/>
              <a:gd name="connsiteY3" fmla="*/ 805082 h 1121727"/>
              <a:gd name="connsiteX4" fmla="*/ 316645 w 1121726"/>
              <a:gd name="connsiteY4" fmla="*/ 56105 h 1121727"/>
              <a:gd name="connsiteX5" fmla="*/ 532312 w 1121726"/>
              <a:gd name="connsiteY5" fmla="*/ 711 h 112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726" h="1121727">
                <a:moveTo>
                  <a:pt x="532312" y="711"/>
                </a:moveTo>
                <a:cubicBezTo>
                  <a:pt x="750552" y="-10316"/>
                  <a:pt x="964464" y="107568"/>
                  <a:pt x="1065622" y="316646"/>
                </a:cubicBezTo>
                <a:cubicBezTo>
                  <a:pt x="1200500" y="595416"/>
                  <a:pt x="1083852" y="930745"/>
                  <a:pt x="805081" y="1065623"/>
                </a:cubicBezTo>
                <a:cubicBezTo>
                  <a:pt x="526311" y="1200500"/>
                  <a:pt x="190982" y="1083852"/>
                  <a:pt x="56105" y="805082"/>
                </a:cubicBezTo>
                <a:cubicBezTo>
                  <a:pt x="-78773" y="526312"/>
                  <a:pt x="37875" y="190983"/>
                  <a:pt x="316645" y="56105"/>
                </a:cubicBezTo>
                <a:cubicBezTo>
                  <a:pt x="386338" y="22386"/>
                  <a:pt x="459565" y="4387"/>
                  <a:pt x="532312" y="71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93">
            <a:extLst>
              <a:ext uri="{FF2B5EF4-FFF2-40B4-BE49-F238E27FC236}">
                <a16:creationId xmlns:a16="http://schemas.microsoft.com/office/drawing/2014/main" id="{03BBF5EA-DD62-5C59-5BDB-70E4E4A3E693}"/>
              </a:ext>
            </a:extLst>
          </p:cNvPr>
          <p:cNvSpPr/>
          <p:nvPr/>
        </p:nvSpPr>
        <p:spPr>
          <a:xfrm>
            <a:off x="5463099" y="3797999"/>
            <a:ext cx="518411" cy="597326"/>
          </a:xfrm>
          <a:custGeom>
            <a:avLst/>
            <a:gdLst>
              <a:gd name="connsiteX0" fmla="*/ 544222 w 544222"/>
              <a:gd name="connsiteY0" fmla="*/ 0 h 627066"/>
              <a:gd name="connsiteX1" fmla="*/ 544108 w 544222"/>
              <a:gd name="connsiteY1" fmla="*/ 627066 h 627066"/>
              <a:gd name="connsiteX2" fmla="*/ 492807 w 544222"/>
              <a:gd name="connsiteY2" fmla="*/ 621895 h 627066"/>
              <a:gd name="connsiteX3" fmla="*/ 62312 w 544222"/>
              <a:gd name="connsiteY3" fmla="*/ 389795 h 627066"/>
              <a:gd name="connsiteX4" fmla="*/ 0 w 544222"/>
              <a:gd name="connsiteY4" fmla="*/ 314272 h 62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22" h="627066">
                <a:moveTo>
                  <a:pt x="544222" y="0"/>
                </a:moveTo>
                <a:lnTo>
                  <a:pt x="544108" y="627066"/>
                </a:lnTo>
                <a:lnTo>
                  <a:pt x="492807" y="621895"/>
                </a:lnTo>
                <a:cubicBezTo>
                  <a:pt x="326515" y="587867"/>
                  <a:pt x="177881" y="505364"/>
                  <a:pt x="62312" y="389795"/>
                </a:cubicBezTo>
                <a:lnTo>
                  <a:pt x="0" y="314272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59">
            <a:extLst>
              <a:ext uri="{FF2B5EF4-FFF2-40B4-BE49-F238E27FC236}">
                <a16:creationId xmlns:a16="http://schemas.microsoft.com/office/drawing/2014/main" id="{04D8AE3B-1D61-2885-1134-AEB10286CAA1}"/>
              </a:ext>
            </a:extLst>
          </p:cNvPr>
          <p:cNvSpPr/>
          <p:nvPr/>
        </p:nvSpPr>
        <p:spPr>
          <a:xfrm>
            <a:off x="3627120" y="2854984"/>
            <a:ext cx="2221135" cy="1481549"/>
          </a:xfrm>
          <a:custGeom>
            <a:avLst/>
            <a:gdLst>
              <a:gd name="connsiteX0" fmla="*/ 777656 w 2331720"/>
              <a:gd name="connsiteY0" fmla="*/ 0 h 1555312"/>
              <a:gd name="connsiteX1" fmla="*/ 1080355 w 2331720"/>
              <a:gd name="connsiteY1" fmla="*/ 61112 h 1555312"/>
              <a:gd name="connsiteX2" fmla="*/ 1149159 w 2331720"/>
              <a:gd name="connsiteY2" fmla="*/ 98457 h 1555312"/>
              <a:gd name="connsiteX3" fmla="*/ 1150439 w 2331720"/>
              <a:gd name="connsiteY3" fmla="*/ 95857 h 1555312"/>
              <a:gd name="connsiteX4" fmla="*/ 2331720 w 2331720"/>
              <a:gd name="connsiteY4" fmla="*/ 777730 h 1555312"/>
              <a:gd name="connsiteX5" fmla="*/ 1150439 w 2331720"/>
              <a:gd name="connsiteY5" fmla="*/ 1459456 h 1555312"/>
              <a:gd name="connsiteX6" fmla="*/ 1149158 w 2331720"/>
              <a:gd name="connsiteY6" fmla="*/ 1456855 h 1555312"/>
              <a:gd name="connsiteX7" fmla="*/ 1080355 w 2331720"/>
              <a:gd name="connsiteY7" fmla="*/ 1494200 h 1555312"/>
              <a:gd name="connsiteX8" fmla="*/ 777656 w 2331720"/>
              <a:gd name="connsiteY8" fmla="*/ 1555312 h 1555312"/>
              <a:gd name="connsiteX9" fmla="*/ 0 w 2331720"/>
              <a:gd name="connsiteY9" fmla="*/ 777656 h 1555312"/>
              <a:gd name="connsiteX10" fmla="*/ 777656 w 2331720"/>
              <a:gd name="connsiteY10" fmla="*/ 0 h 155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1720" h="1555312">
                <a:moveTo>
                  <a:pt x="777656" y="0"/>
                </a:moveTo>
                <a:cubicBezTo>
                  <a:pt x="885028" y="0"/>
                  <a:pt x="987317" y="21760"/>
                  <a:pt x="1080355" y="61112"/>
                </a:cubicBezTo>
                <a:lnTo>
                  <a:pt x="1149159" y="98457"/>
                </a:lnTo>
                <a:lnTo>
                  <a:pt x="1150439" y="95857"/>
                </a:lnTo>
                <a:lnTo>
                  <a:pt x="2331720" y="777730"/>
                </a:lnTo>
                <a:lnTo>
                  <a:pt x="1150439" y="1459456"/>
                </a:lnTo>
                <a:lnTo>
                  <a:pt x="1149158" y="1456855"/>
                </a:lnTo>
                <a:lnTo>
                  <a:pt x="1080355" y="1494200"/>
                </a:lnTo>
                <a:cubicBezTo>
                  <a:pt x="987317" y="1533552"/>
                  <a:pt x="885028" y="1555312"/>
                  <a:pt x="777656" y="1555312"/>
                </a:cubicBezTo>
                <a:cubicBezTo>
                  <a:pt x="348168" y="1555312"/>
                  <a:pt x="0" y="1207144"/>
                  <a:pt x="0" y="777656"/>
                </a:cubicBezTo>
                <a:cubicBezTo>
                  <a:pt x="0" y="348168"/>
                  <a:pt x="348168" y="0"/>
                  <a:pt x="777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8" name="Freeform: Shape 83">
            <a:extLst>
              <a:ext uri="{FF2B5EF4-FFF2-40B4-BE49-F238E27FC236}">
                <a16:creationId xmlns:a16="http://schemas.microsoft.com/office/drawing/2014/main" id="{DA30B82F-081B-28AB-DCE1-23DCFFB7E091}"/>
              </a:ext>
            </a:extLst>
          </p:cNvPr>
          <p:cNvSpPr/>
          <p:nvPr/>
        </p:nvSpPr>
        <p:spPr>
          <a:xfrm>
            <a:off x="3799293" y="3027157"/>
            <a:ext cx="1137206" cy="1137206"/>
          </a:xfrm>
          <a:custGeom>
            <a:avLst/>
            <a:gdLst>
              <a:gd name="connsiteX0" fmla="*/ 532312 w 1121726"/>
              <a:gd name="connsiteY0" fmla="*/ 711 h 1121727"/>
              <a:gd name="connsiteX1" fmla="*/ 1065622 w 1121726"/>
              <a:gd name="connsiteY1" fmla="*/ 316646 h 1121727"/>
              <a:gd name="connsiteX2" fmla="*/ 805081 w 1121726"/>
              <a:gd name="connsiteY2" fmla="*/ 1065623 h 1121727"/>
              <a:gd name="connsiteX3" fmla="*/ 56105 w 1121726"/>
              <a:gd name="connsiteY3" fmla="*/ 805082 h 1121727"/>
              <a:gd name="connsiteX4" fmla="*/ 316645 w 1121726"/>
              <a:gd name="connsiteY4" fmla="*/ 56105 h 1121727"/>
              <a:gd name="connsiteX5" fmla="*/ 532312 w 1121726"/>
              <a:gd name="connsiteY5" fmla="*/ 711 h 112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726" h="1121727">
                <a:moveTo>
                  <a:pt x="532312" y="711"/>
                </a:moveTo>
                <a:cubicBezTo>
                  <a:pt x="750552" y="-10316"/>
                  <a:pt x="964464" y="107568"/>
                  <a:pt x="1065622" y="316646"/>
                </a:cubicBezTo>
                <a:cubicBezTo>
                  <a:pt x="1200500" y="595416"/>
                  <a:pt x="1083852" y="930745"/>
                  <a:pt x="805081" y="1065623"/>
                </a:cubicBezTo>
                <a:cubicBezTo>
                  <a:pt x="526311" y="1200500"/>
                  <a:pt x="190982" y="1083852"/>
                  <a:pt x="56105" y="805082"/>
                </a:cubicBezTo>
                <a:cubicBezTo>
                  <a:pt x="-78773" y="526312"/>
                  <a:pt x="37875" y="190983"/>
                  <a:pt x="316645" y="56105"/>
                </a:cubicBezTo>
                <a:cubicBezTo>
                  <a:pt x="386338" y="22386"/>
                  <a:pt x="459565" y="4387"/>
                  <a:pt x="532312" y="71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: Shape 95">
            <a:extLst>
              <a:ext uri="{FF2B5EF4-FFF2-40B4-BE49-F238E27FC236}">
                <a16:creationId xmlns:a16="http://schemas.microsoft.com/office/drawing/2014/main" id="{CB482CD6-A27A-1157-279E-D617DA4C095A}"/>
              </a:ext>
            </a:extLst>
          </p:cNvPr>
          <p:cNvSpPr/>
          <p:nvPr/>
        </p:nvSpPr>
        <p:spPr>
          <a:xfrm>
            <a:off x="5284885" y="3303265"/>
            <a:ext cx="563370" cy="585053"/>
          </a:xfrm>
          <a:custGeom>
            <a:avLst/>
            <a:gdLst>
              <a:gd name="connsiteX0" fmla="*/ 59346 w 591419"/>
              <a:gd name="connsiteY0" fmla="*/ 0 h 614182"/>
              <a:gd name="connsiteX1" fmla="*/ 591419 w 591419"/>
              <a:gd name="connsiteY1" fmla="*/ 307130 h 614182"/>
              <a:gd name="connsiteX2" fmla="*/ 59366 w 591419"/>
              <a:gd name="connsiteY2" fmla="*/ 614182 h 614182"/>
              <a:gd name="connsiteX3" fmla="*/ 17300 w 591419"/>
              <a:gd name="connsiteY3" fmla="*/ 478665 h 614182"/>
              <a:gd name="connsiteX4" fmla="*/ 0 w 591419"/>
              <a:gd name="connsiteY4" fmla="*/ 307058 h 614182"/>
              <a:gd name="connsiteX5" fmla="*/ 17300 w 591419"/>
              <a:gd name="connsiteY5" fmla="*/ 135451 h 61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419" h="614182">
                <a:moveTo>
                  <a:pt x="59346" y="0"/>
                </a:moveTo>
                <a:lnTo>
                  <a:pt x="591419" y="307130"/>
                </a:lnTo>
                <a:lnTo>
                  <a:pt x="59366" y="614182"/>
                </a:lnTo>
                <a:lnTo>
                  <a:pt x="17300" y="478665"/>
                </a:lnTo>
                <a:cubicBezTo>
                  <a:pt x="5957" y="423235"/>
                  <a:pt x="0" y="365842"/>
                  <a:pt x="0" y="307058"/>
                </a:cubicBezTo>
                <a:cubicBezTo>
                  <a:pt x="0" y="248274"/>
                  <a:pt x="5957" y="190882"/>
                  <a:pt x="17300" y="13545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0" name="Freeform: Shape 77">
            <a:extLst>
              <a:ext uri="{FF2B5EF4-FFF2-40B4-BE49-F238E27FC236}">
                <a16:creationId xmlns:a16="http://schemas.microsoft.com/office/drawing/2014/main" id="{BDB55C53-B0AC-9147-FB03-C2692CAC490D}"/>
              </a:ext>
            </a:extLst>
          </p:cNvPr>
          <p:cNvSpPr/>
          <p:nvPr/>
        </p:nvSpPr>
        <p:spPr>
          <a:xfrm>
            <a:off x="7255504" y="3027157"/>
            <a:ext cx="1137206" cy="1137206"/>
          </a:xfrm>
          <a:custGeom>
            <a:avLst/>
            <a:gdLst>
              <a:gd name="connsiteX0" fmla="*/ 532312 w 1121726"/>
              <a:gd name="connsiteY0" fmla="*/ 711 h 1121727"/>
              <a:gd name="connsiteX1" fmla="*/ 1065622 w 1121726"/>
              <a:gd name="connsiteY1" fmla="*/ 316646 h 1121727"/>
              <a:gd name="connsiteX2" fmla="*/ 805081 w 1121726"/>
              <a:gd name="connsiteY2" fmla="*/ 1065623 h 1121727"/>
              <a:gd name="connsiteX3" fmla="*/ 56105 w 1121726"/>
              <a:gd name="connsiteY3" fmla="*/ 805082 h 1121727"/>
              <a:gd name="connsiteX4" fmla="*/ 316645 w 1121726"/>
              <a:gd name="connsiteY4" fmla="*/ 56105 h 1121727"/>
              <a:gd name="connsiteX5" fmla="*/ 532312 w 1121726"/>
              <a:gd name="connsiteY5" fmla="*/ 711 h 112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726" h="1121727">
                <a:moveTo>
                  <a:pt x="532312" y="711"/>
                </a:moveTo>
                <a:cubicBezTo>
                  <a:pt x="750552" y="-10316"/>
                  <a:pt x="964464" y="107568"/>
                  <a:pt x="1065622" y="316646"/>
                </a:cubicBezTo>
                <a:cubicBezTo>
                  <a:pt x="1200500" y="595416"/>
                  <a:pt x="1083852" y="930745"/>
                  <a:pt x="805081" y="1065623"/>
                </a:cubicBezTo>
                <a:cubicBezTo>
                  <a:pt x="526311" y="1200500"/>
                  <a:pt x="190982" y="1083852"/>
                  <a:pt x="56105" y="805082"/>
                </a:cubicBezTo>
                <a:cubicBezTo>
                  <a:pt x="-78773" y="526312"/>
                  <a:pt x="37875" y="190983"/>
                  <a:pt x="316645" y="56105"/>
                </a:cubicBezTo>
                <a:cubicBezTo>
                  <a:pt x="386338" y="22386"/>
                  <a:pt x="459565" y="4387"/>
                  <a:pt x="532312" y="71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9">
            <a:extLst>
              <a:ext uri="{FF2B5EF4-FFF2-40B4-BE49-F238E27FC236}">
                <a16:creationId xmlns:a16="http://schemas.microsoft.com/office/drawing/2014/main" id="{21C43BC9-AA24-8D7D-C523-19BDA743C8E2}"/>
              </a:ext>
            </a:extLst>
          </p:cNvPr>
          <p:cNvSpPr/>
          <p:nvPr/>
        </p:nvSpPr>
        <p:spPr>
          <a:xfrm>
            <a:off x="6343745" y="3303199"/>
            <a:ext cx="563374" cy="585056"/>
          </a:xfrm>
          <a:custGeom>
            <a:avLst/>
            <a:gdLst>
              <a:gd name="connsiteX0" fmla="*/ 532056 w 591423"/>
              <a:gd name="connsiteY0" fmla="*/ 0 h 614185"/>
              <a:gd name="connsiteX1" fmla="*/ 574124 w 591423"/>
              <a:gd name="connsiteY1" fmla="*/ 135521 h 614185"/>
              <a:gd name="connsiteX2" fmla="*/ 591423 w 591423"/>
              <a:gd name="connsiteY2" fmla="*/ 307128 h 614185"/>
              <a:gd name="connsiteX3" fmla="*/ 574124 w 591423"/>
              <a:gd name="connsiteY3" fmla="*/ 478735 h 614185"/>
              <a:gd name="connsiteX4" fmla="*/ 532078 w 591423"/>
              <a:gd name="connsiteY4" fmla="*/ 614185 h 614185"/>
              <a:gd name="connsiteX5" fmla="*/ 0 w 591423"/>
              <a:gd name="connsiteY5" fmla="*/ 307053 h 61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423" h="614185">
                <a:moveTo>
                  <a:pt x="532056" y="0"/>
                </a:moveTo>
                <a:lnTo>
                  <a:pt x="574124" y="135521"/>
                </a:lnTo>
                <a:cubicBezTo>
                  <a:pt x="585467" y="190952"/>
                  <a:pt x="591423" y="248344"/>
                  <a:pt x="591423" y="307128"/>
                </a:cubicBezTo>
                <a:cubicBezTo>
                  <a:pt x="591423" y="365912"/>
                  <a:pt x="585467" y="423305"/>
                  <a:pt x="574124" y="478735"/>
                </a:cubicBezTo>
                <a:lnTo>
                  <a:pt x="532078" y="614185"/>
                </a:lnTo>
                <a:lnTo>
                  <a:pt x="0" y="30705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" name="Oval 49">
            <a:extLst>
              <a:ext uri="{FF2B5EF4-FFF2-40B4-BE49-F238E27FC236}">
                <a16:creationId xmlns:a16="http://schemas.microsoft.com/office/drawing/2014/main" id="{5C1AD369-B607-3314-EFE6-87934DF94F15}"/>
              </a:ext>
            </a:extLst>
          </p:cNvPr>
          <p:cNvSpPr/>
          <p:nvPr/>
        </p:nvSpPr>
        <p:spPr bwMode="auto">
          <a:xfrm>
            <a:off x="5400927" y="2902295"/>
            <a:ext cx="1390146" cy="139014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3" name="TextBox 52">
            <a:extLst>
              <a:ext uri="{FF2B5EF4-FFF2-40B4-BE49-F238E27FC236}">
                <a16:creationId xmlns:a16="http://schemas.microsoft.com/office/drawing/2014/main" id="{43B68316-94CF-A813-6544-00B98F5CC11F}"/>
              </a:ext>
            </a:extLst>
          </p:cNvPr>
          <p:cNvSpPr txBox="1"/>
          <p:nvPr/>
        </p:nvSpPr>
        <p:spPr>
          <a:xfrm>
            <a:off x="5475944" y="3192031"/>
            <a:ext cx="1277969" cy="73866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/>
              <a:t>Contrôle </a:t>
            </a:r>
          </a:p>
          <a:p>
            <a:pPr algn="ctr"/>
            <a:r>
              <a:rPr lang="en-US" sz="1400" b="1" noProof="1"/>
              <a:t>Médical / Alerte sinistre</a:t>
            </a:r>
          </a:p>
        </p:txBody>
      </p:sp>
      <p:sp>
        <p:nvSpPr>
          <p:cNvPr id="90" name="TextBox 53">
            <a:extLst>
              <a:ext uri="{FF2B5EF4-FFF2-40B4-BE49-F238E27FC236}">
                <a16:creationId xmlns:a16="http://schemas.microsoft.com/office/drawing/2014/main" id="{92DCC5F6-CB71-BFB0-01C3-24AE457E1E07}"/>
              </a:ext>
            </a:extLst>
          </p:cNvPr>
          <p:cNvSpPr txBox="1"/>
          <p:nvPr/>
        </p:nvSpPr>
        <p:spPr>
          <a:xfrm>
            <a:off x="485672" y="1228268"/>
            <a:ext cx="2332237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2000" b="1" noProof="1">
                <a:solidFill>
                  <a:schemeClr val="tx2"/>
                </a:solidFill>
              </a:rPr>
              <a:t>Contrôle médical</a:t>
            </a:r>
          </a:p>
        </p:txBody>
      </p:sp>
      <p:sp>
        <p:nvSpPr>
          <p:cNvPr id="91" name="TextBox 53">
            <a:extLst>
              <a:ext uri="{FF2B5EF4-FFF2-40B4-BE49-F238E27FC236}">
                <a16:creationId xmlns:a16="http://schemas.microsoft.com/office/drawing/2014/main" id="{29C1CF4A-A334-F74E-9B6E-0B8413850103}"/>
              </a:ext>
            </a:extLst>
          </p:cNvPr>
          <p:cNvSpPr txBox="1"/>
          <p:nvPr/>
        </p:nvSpPr>
        <p:spPr>
          <a:xfrm>
            <a:off x="9060370" y="1228268"/>
            <a:ext cx="2045585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2000" b="1" noProof="1">
                <a:solidFill>
                  <a:schemeClr val="tx2"/>
                </a:solidFill>
              </a:rPr>
              <a:t>Alerte Sinistre</a:t>
            </a:r>
          </a:p>
        </p:txBody>
      </p:sp>
      <p:pic>
        <p:nvPicPr>
          <p:cNvPr id="92" name="Picture 31">
            <a:extLst>
              <a:ext uri="{FF2B5EF4-FFF2-40B4-BE49-F238E27FC236}">
                <a16:creationId xmlns:a16="http://schemas.microsoft.com/office/drawing/2014/main" id="{105FD9BB-75D4-59EF-9D81-4DAB77409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9121" y="1748793"/>
            <a:ext cx="694800" cy="694800"/>
          </a:xfrm>
          <a:prstGeom prst="rect">
            <a:avLst/>
          </a:prstGeom>
        </p:spPr>
      </p:pic>
      <p:pic>
        <p:nvPicPr>
          <p:cNvPr id="93" name="Picture 42" descr="Icon&#10;&#10;Description automatically generated">
            <a:extLst>
              <a:ext uri="{FF2B5EF4-FFF2-40B4-BE49-F238E27FC236}">
                <a16:creationId xmlns:a16="http://schemas.microsoft.com/office/drawing/2014/main" id="{1934B0A5-36EA-207E-F7D9-5BF51477D1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91114" y="3249941"/>
            <a:ext cx="694854" cy="694854"/>
          </a:xfrm>
          <a:prstGeom prst="rect">
            <a:avLst/>
          </a:prstGeom>
        </p:spPr>
      </p:pic>
      <p:pic>
        <p:nvPicPr>
          <p:cNvPr id="95" name="Picture 27">
            <a:extLst>
              <a:ext uri="{FF2B5EF4-FFF2-40B4-BE49-F238E27FC236}">
                <a16:creationId xmlns:a16="http://schemas.microsoft.com/office/drawing/2014/main" id="{7C9FFB08-BA8B-2F91-53A2-C43B84670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126" y="1748793"/>
            <a:ext cx="694854" cy="694854"/>
          </a:xfrm>
          <a:prstGeom prst="rect">
            <a:avLst/>
          </a:prstGeom>
        </p:spPr>
      </p:pic>
      <p:pic>
        <p:nvPicPr>
          <p:cNvPr id="96" name="Picture 66">
            <a:extLst>
              <a:ext uri="{FF2B5EF4-FFF2-40B4-BE49-F238E27FC236}">
                <a16:creationId xmlns:a16="http://schemas.microsoft.com/office/drawing/2014/main" id="{D1CB46E6-6CF1-8F48-F864-6AD3B3AB7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1450" y="3249941"/>
            <a:ext cx="694854" cy="694854"/>
          </a:xfrm>
          <a:prstGeom prst="rect">
            <a:avLst/>
          </a:prstGeom>
        </p:spPr>
      </p:pic>
      <p:pic>
        <p:nvPicPr>
          <p:cNvPr id="97" name="Picture 46">
            <a:extLst>
              <a:ext uri="{FF2B5EF4-FFF2-40B4-BE49-F238E27FC236}">
                <a16:creationId xmlns:a16="http://schemas.microsoft.com/office/drawing/2014/main" id="{4BB3E810-FF65-9120-F336-CF9C912E1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126" y="4777732"/>
            <a:ext cx="694854" cy="694854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64B6361-3794-074B-2C80-8AB304982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6627" y="4760708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3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 59">
            <a:extLst>
              <a:ext uri="{FF2B5EF4-FFF2-40B4-BE49-F238E27FC236}">
                <a16:creationId xmlns:a16="http://schemas.microsoft.com/office/drawing/2014/main" id="{C0450BE7-B1DC-8D32-308B-80614F452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225" y="1934195"/>
            <a:ext cx="1017737" cy="150194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DE9358B9-200D-32CD-90CC-8736CB3B9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335" y="2924044"/>
            <a:ext cx="1018433" cy="1460592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E2BF6295-5AD1-2863-D2F5-24127EEC3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1076" y="4014798"/>
            <a:ext cx="954559" cy="166861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E9869-8460-7682-2F05-639A1186C4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17181" y="6518363"/>
            <a:ext cx="316881" cy="153001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15EBA-07A7-65DF-8728-64C728E5E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938" y="6553212"/>
            <a:ext cx="3200400" cy="91440"/>
          </a:xfrm>
        </p:spPr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EABBAA8-4F5A-E6AB-BC77-4D68F50E475F}"/>
              </a:ext>
            </a:extLst>
          </p:cNvPr>
          <p:cNvSpPr txBox="1">
            <a:spLocks/>
          </p:cNvSpPr>
          <p:nvPr/>
        </p:nvSpPr>
        <p:spPr>
          <a:xfrm>
            <a:off x="376228" y="347322"/>
            <a:ext cx="11298867" cy="43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Pôle Santé et Prévention</a:t>
            </a:r>
          </a:p>
        </p:txBody>
      </p:sp>
      <p:grpSp>
        <p:nvGrpSpPr>
          <p:cNvPr id="8" name="Group 51">
            <a:extLst>
              <a:ext uri="{FF2B5EF4-FFF2-40B4-BE49-F238E27FC236}">
                <a16:creationId xmlns:a16="http://schemas.microsoft.com/office/drawing/2014/main" id="{486D99A6-C30A-DFB6-308C-4E34B8CD5E6B}"/>
              </a:ext>
            </a:extLst>
          </p:cNvPr>
          <p:cNvGrpSpPr/>
          <p:nvPr/>
        </p:nvGrpSpPr>
        <p:grpSpPr>
          <a:xfrm rot="616765">
            <a:off x="3569451" y="2263832"/>
            <a:ext cx="2578919" cy="2695281"/>
            <a:chOff x="5219701" y="1256234"/>
            <a:chExt cx="4726775" cy="4729312"/>
          </a:xfrm>
        </p:grpSpPr>
        <p:sp>
          <p:nvSpPr>
            <p:cNvPr id="13" name="Freeform: Shape 65">
              <a:hlinkClick r:id="" action="ppaction://noaction"/>
              <a:extLst>
                <a:ext uri="{FF2B5EF4-FFF2-40B4-BE49-F238E27FC236}">
                  <a16:creationId xmlns:a16="http://schemas.microsoft.com/office/drawing/2014/main" id="{71276E32-41CB-80D6-EE33-947D34E293CF}"/>
                </a:ext>
              </a:extLst>
            </p:cNvPr>
            <p:cNvSpPr/>
            <p:nvPr/>
          </p:nvSpPr>
          <p:spPr>
            <a:xfrm>
              <a:off x="7963186" y="3483066"/>
              <a:ext cx="1983290" cy="2311936"/>
            </a:xfrm>
            <a:custGeom>
              <a:avLst/>
              <a:gdLst>
                <a:gd name="connsiteX0" fmla="*/ 137831 w 1983290"/>
                <a:gd name="connsiteY0" fmla="*/ 1172988 h 2311936"/>
                <a:gd name="connsiteX1" fmla="*/ 137833 w 1983290"/>
                <a:gd name="connsiteY1" fmla="*/ 1172990 h 2311936"/>
                <a:gd name="connsiteX2" fmla="*/ 285920 w 1983290"/>
                <a:gd name="connsiteY2" fmla="*/ 1378547 h 2311936"/>
                <a:gd name="connsiteX3" fmla="*/ 285926 w 1983290"/>
                <a:gd name="connsiteY3" fmla="*/ 1378557 h 2311936"/>
                <a:gd name="connsiteX4" fmla="*/ 338085 w 1983290"/>
                <a:gd name="connsiteY4" fmla="*/ 1470660 h 2311936"/>
                <a:gd name="connsiteX5" fmla="*/ 285927 w 1983290"/>
                <a:gd name="connsiteY5" fmla="*/ 1378557 h 2311936"/>
                <a:gd name="connsiteX6" fmla="*/ 285920 w 1983290"/>
                <a:gd name="connsiteY6" fmla="*/ 1378547 h 2311936"/>
                <a:gd name="connsiteX7" fmla="*/ 214707 w 1983290"/>
                <a:gd name="connsiteY7" fmla="*/ 1271711 h 2311936"/>
                <a:gd name="connsiteX8" fmla="*/ 137833 w 1983290"/>
                <a:gd name="connsiteY8" fmla="*/ 1172990 h 2311936"/>
                <a:gd name="connsiteX9" fmla="*/ 137831 w 1983290"/>
                <a:gd name="connsiteY9" fmla="*/ 1172988 h 2311936"/>
                <a:gd name="connsiteX10" fmla="*/ 1959900 w 1983290"/>
                <a:gd name="connsiteY10" fmla="*/ 153424 h 2311936"/>
                <a:gd name="connsiteX11" fmla="*/ 1799542 w 1983290"/>
                <a:gd name="connsiteY11" fmla="*/ 215245 h 2311936"/>
                <a:gd name="connsiteX12" fmla="*/ 1286486 w 1983290"/>
                <a:gd name="connsiteY12" fmla="*/ 288814 h 2311936"/>
                <a:gd name="connsiteX13" fmla="*/ 773430 w 1983290"/>
                <a:gd name="connsiteY13" fmla="*/ 215245 h 2311936"/>
                <a:gd name="connsiteX14" fmla="*/ 632498 w 1983290"/>
                <a:gd name="connsiteY14" fmla="*/ 160913 h 2311936"/>
                <a:gd name="connsiteX15" fmla="*/ 773430 w 1983290"/>
                <a:gd name="connsiteY15" fmla="*/ 215245 h 2311936"/>
                <a:gd name="connsiteX16" fmla="*/ 1286486 w 1983290"/>
                <a:gd name="connsiteY16" fmla="*/ 288814 h 2311936"/>
                <a:gd name="connsiteX17" fmla="*/ 1799542 w 1983290"/>
                <a:gd name="connsiteY17" fmla="*/ 215245 h 2311936"/>
                <a:gd name="connsiteX18" fmla="*/ 1286486 w 1983290"/>
                <a:gd name="connsiteY18" fmla="*/ 0 h 2311936"/>
                <a:gd name="connsiteX19" fmla="*/ 1799542 w 1983290"/>
                <a:gd name="connsiteY19" fmla="*/ 73569 h 2311936"/>
                <a:gd name="connsiteX20" fmla="*/ 1976062 w 1983290"/>
                <a:gd name="connsiteY20" fmla="*/ 141620 h 2311936"/>
                <a:gd name="connsiteX21" fmla="*/ 1974965 w 1983290"/>
                <a:gd name="connsiteY21" fmla="*/ 141197 h 2311936"/>
                <a:gd name="connsiteX22" fmla="*/ 1980673 w 1983290"/>
                <a:gd name="connsiteY22" fmla="*/ 141197 h 2311936"/>
                <a:gd name="connsiteX23" fmla="*/ 1980564 w 1983290"/>
                <a:gd name="connsiteY23" fmla="*/ 143356 h 2311936"/>
                <a:gd name="connsiteX24" fmla="*/ 1983290 w 1983290"/>
                <a:gd name="connsiteY24" fmla="*/ 144407 h 2311936"/>
                <a:gd name="connsiteX25" fmla="*/ 1980456 w 1983290"/>
                <a:gd name="connsiteY25" fmla="*/ 145499 h 2311936"/>
                <a:gd name="connsiteX26" fmla="*/ 1968718 w 1983290"/>
                <a:gd name="connsiteY26" fmla="*/ 377955 h 2311936"/>
                <a:gd name="connsiteX27" fmla="*/ 744679 w 1983290"/>
                <a:gd name="connsiteY27" fmla="*/ 2213529 h 2311936"/>
                <a:gd name="connsiteX28" fmla="*/ 551831 w 1983290"/>
                <a:gd name="connsiteY28" fmla="*/ 2306430 h 2311936"/>
                <a:gd name="connsiteX29" fmla="*/ 552048 w 1983290"/>
                <a:gd name="connsiteY29" fmla="*/ 2311936 h 2311936"/>
                <a:gd name="connsiteX30" fmla="*/ 414217 w 1983290"/>
                <a:gd name="connsiteY30" fmla="*/ 2171281 h 2311936"/>
                <a:gd name="connsiteX31" fmla="*/ 143430 w 1983290"/>
                <a:gd name="connsiteY31" fmla="*/ 1729338 h 2311936"/>
                <a:gd name="connsiteX32" fmla="*/ 7745 w 1983290"/>
                <a:gd name="connsiteY32" fmla="*/ 1229109 h 2311936"/>
                <a:gd name="connsiteX33" fmla="*/ 0 w 1983290"/>
                <a:gd name="connsiteY33" fmla="*/ 1032332 h 2311936"/>
                <a:gd name="connsiteX34" fmla="*/ 9831 w 1983290"/>
                <a:gd name="connsiteY34" fmla="*/ 1042363 h 2311936"/>
                <a:gd name="connsiteX35" fmla="*/ 4091 w 1983290"/>
                <a:gd name="connsiteY35" fmla="*/ 1028975 h 2311936"/>
                <a:gd name="connsiteX36" fmla="*/ 82162 w 1983290"/>
                <a:gd name="connsiteY36" fmla="*/ 991367 h 2311936"/>
                <a:gd name="connsiteX37" fmla="*/ 585976 w 1983290"/>
                <a:gd name="connsiteY37" fmla="*/ 235844 h 2311936"/>
                <a:gd name="connsiteX38" fmla="*/ 590576 w 1983290"/>
                <a:gd name="connsiteY38" fmla="*/ 144751 h 2311936"/>
                <a:gd name="connsiteX39" fmla="*/ 589682 w 1983290"/>
                <a:gd name="connsiteY39" fmla="*/ 144407 h 2311936"/>
                <a:gd name="connsiteX40" fmla="*/ 590611 w 1983290"/>
                <a:gd name="connsiteY40" fmla="*/ 144048 h 2311936"/>
                <a:gd name="connsiteX41" fmla="*/ 590755 w 1983290"/>
                <a:gd name="connsiteY41" fmla="*/ 141197 h 2311936"/>
                <a:gd name="connsiteX42" fmla="*/ 598007 w 1983290"/>
                <a:gd name="connsiteY42" fmla="*/ 141197 h 2311936"/>
                <a:gd name="connsiteX43" fmla="*/ 597034 w 1983290"/>
                <a:gd name="connsiteY43" fmla="*/ 141572 h 2311936"/>
                <a:gd name="connsiteX44" fmla="*/ 773430 w 1983290"/>
                <a:gd name="connsiteY44" fmla="*/ 73569 h 2311936"/>
                <a:gd name="connsiteX45" fmla="*/ 1286486 w 1983290"/>
                <a:gd name="connsiteY45" fmla="*/ 0 h 2311936"/>
                <a:gd name="connsiteX0" fmla="*/ 137831 w 1983290"/>
                <a:gd name="connsiteY0" fmla="*/ 1172988 h 2311936"/>
                <a:gd name="connsiteX1" fmla="*/ 137833 w 1983290"/>
                <a:gd name="connsiteY1" fmla="*/ 1172990 h 2311936"/>
                <a:gd name="connsiteX2" fmla="*/ 285920 w 1983290"/>
                <a:gd name="connsiteY2" fmla="*/ 1378547 h 2311936"/>
                <a:gd name="connsiteX3" fmla="*/ 285926 w 1983290"/>
                <a:gd name="connsiteY3" fmla="*/ 1378557 h 2311936"/>
                <a:gd name="connsiteX4" fmla="*/ 338085 w 1983290"/>
                <a:gd name="connsiteY4" fmla="*/ 1470660 h 2311936"/>
                <a:gd name="connsiteX5" fmla="*/ 285927 w 1983290"/>
                <a:gd name="connsiteY5" fmla="*/ 1378557 h 2311936"/>
                <a:gd name="connsiteX6" fmla="*/ 285920 w 1983290"/>
                <a:gd name="connsiteY6" fmla="*/ 1378547 h 2311936"/>
                <a:gd name="connsiteX7" fmla="*/ 137833 w 1983290"/>
                <a:gd name="connsiteY7" fmla="*/ 1172990 h 2311936"/>
                <a:gd name="connsiteX8" fmla="*/ 137831 w 1983290"/>
                <a:gd name="connsiteY8" fmla="*/ 1172988 h 2311936"/>
                <a:gd name="connsiteX9" fmla="*/ 1959900 w 1983290"/>
                <a:gd name="connsiteY9" fmla="*/ 153424 h 2311936"/>
                <a:gd name="connsiteX10" fmla="*/ 1799542 w 1983290"/>
                <a:gd name="connsiteY10" fmla="*/ 215245 h 2311936"/>
                <a:gd name="connsiteX11" fmla="*/ 1286486 w 1983290"/>
                <a:gd name="connsiteY11" fmla="*/ 288814 h 2311936"/>
                <a:gd name="connsiteX12" fmla="*/ 773430 w 1983290"/>
                <a:gd name="connsiteY12" fmla="*/ 215245 h 2311936"/>
                <a:gd name="connsiteX13" fmla="*/ 632498 w 1983290"/>
                <a:gd name="connsiteY13" fmla="*/ 160913 h 2311936"/>
                <a:gd name="connsiteX14" fmla="*/ 773430 w 1983290"/>
                <a:gd name="connsiteY14" fmla="*/ 215245 h 2311936"/>
                <a:gd name="connsiteX15" fmla="*/ 1286486 w 1983290"/>
                <a:gd name="connsiteY15" fmla="*/ 288814 h 2311936"/>
                <a:gd name="connsiteX16" fmla="*/ 1799542 w 1983290"/>
                <a:gd name="connsiteY16" fmla="*/ 215245 h 2311936"/>
                <a:gd name="connsiteX17" fmla="*/ 1959900 w 1983290"/>
                <a:gd name="connsiteY17" fmla="*/ 153424 h 2311936"/>
                <a:gd name="connsiteX18" fmla="*/ 1286486 w 1983290"/>
                <a:gd name="connsiteY18" fmla="*/ 0 h 2311936"/>
                <a:gd name="connsiteX19" fmla="*/ 1799542 w 1983290"/>
                <a:gd name="connsiteY19" fmla="*/ 73569 h 2311936"/>
                <a:gd name="connsiteX20" fmla="*/ 1976062 w 1983290"/>
                <a:gd name="connsiteY20" fmla="*/ 141620 h 2311936"/>
                <a:gd name="connsiteX21" fmla="*/ 1974965 w 1983290"/>
                <a:gd name="connsiteY21" fmla="*/ 141197 h 2311936"/>
                <a:gd name="connsiteX22" fmla="*/ 1980673 w 1983290"/>
                <a:gd name="connsiteY22" fmla="*/ 141197 h 2311936"/>
                <a:gd name="connsiteX23" fmla="*/ 1980564 w 1983290"/>
                <a:gd name="connsiteY23" fmla="*/ 143356 h 2311936"/>
                <a:gd name="connsiteX24" fmla="*/ 1983290 w 1983290"/>
                <a:gd name="connsiteY24" fmla="*/ 144407 h 2311936"/>
                <a:gd name="connsiteX25" fmla="*/ 1980456 w 1983290"/>
                <a:gd name="connsiteY25" fmla="*/ 145499 h 2311936"/>
                <a:gd name="connsiteX26" fmla="*/ 1968718 w 1983290"/>
                <a:gd name="connsiteY26" fmla="*/ 377955 h 2311936"/>
                <a:gd name="connsiteX27" fmla="*/ 744679 w 1983290"/>
                <a:gd name="connsiteY27" fmla="*/ 2213529 h 2311936"/>
                <a:gd name="connsiteX28" fmla="*/ 551831 w 1983290"/>
                <a:gd name="connsiteY28" fmla="*/ 2306430 h 2311936"/>
                <a:gd name="connsiteX29" fmla="*/ 552048 w 1983290"/>
                <a:gd name="connsiteY29" fmla="*/ 2311936 h 2311936"/>
                <a:gd name="connsiteX30" fmla="*/ 414217 w 1983290"/>
                <a:gd name="connsiteY30" fmla="*/ 2171281 h 2311936"/>
                <a:gd name="connsiteX31" fmla="*/ 143430 w 1983290"/>
                <a:gd name="connsiteY31" fmla="*/ 1729338 h 2311936"/>
                <a:gd name="connsiteX32" fmla="*/ 7745 w 1983290"/>
                <a:gd name="connsiteY32" fmla="*/ 1229109 h 2311936"/>
                <a:gd name="connsiteX33" fmla="*/ 0 w 1983290"/>
                <a:gd name="connsiteY33" fmla="*/ 1032332 h 2311936"/>
                <a:gd name="connsiteX34" fmla="*/ 9831 w 1983290"/>
                <a:gd name="connsiteY34" fmla="*/ 1042363 h 2311936"/>
                <a:gd name="connsiteX35" fmla="*/ 4091 w 1983290"/>
                <a:gd name="connsiteY35" fmla="*/ 1028975 h 2311936"/>
                <a:gd name="connsiteX36" fmla="*/ 82162 w 1983290"/>
                <a:gd name="connsiteY36" fmla="*/ 991367 h 2311936"/>
                <a:gd name="connsiteX37" fmla="*/ 585976 w 1983290"/>
                <a:gd name="connsiteY37" fmla="*/ 235844 h 2311936"/>
                <a:gd name="connsiteX38" fmla="*/ 590576 w 1983290"/>
                <a:gd name="connsiteY38" fmla="*/ 144751 h 2311936"/>
                <a:gd name="connsiteX39" fmla="*/ 589682 w 1983290"/>
                <a:gd name="connsiteY39" fmla="*/ 144407 h 2311936"/>
                <a:gd name="connsiteX40" fmla="*/ 590611 w 1983290"/>
                <a:gd name="connsiteY40" fmla="*/ 144048 h 2311936"/>
                <a:gd name="connsiteX41" fmla="*/ 590755 w 1983290"/>
                <a:gd name="connsiteY41" fmla="*/ 141197 h 2311936"/>
                <a:gd name="connsiteX42" fmla="*/ 598007 w 1983290"/>
                <a:gd name="connsiteY42" fmla="*/ 141197 h 2311936"/>
                <a:gd name="connsiteX43" fmla="*/ 597034 w 1983290"/>
                <a:gd name="connsiteY43" fmla="*/ 141572 h 2311936"/>
                <a:gd name="connsiteX44" fmla="*/ 773430 w 1983290"/>
                <a:gd name="connsiteY44" fmla="*/ 73569 h 2311936"/>
                <a:gd name="connsiteX45" fmla="*/ 1286486 w 1983290"/>
                <a:gd name="connsiteY45" fmla="*/ 0 h 2311936"/>
                <a:gd name="connsiteX0" fmla="*/ 137831 w 1983290"/>
                <a:gd name="connsiteY0" fmla="*/ 1172988 h 2311936"/>
                <a:gd name="connsiteX1" fmla="*/ 137833 w 1983290"/>
                <a:gd name="connsiteY1" fmla="*/ 1172990 h 2311936"/>
                <a:gd name="connsiteX2" fmla="*/ 285920 w 1983290"/>
                <a:gd name="connsiteY2" fmla="*/ 1378547 h 2311936"/>
                <a:gd name="connsiteX3" fmla="*/ 285926 w 1983290"/>
                <a:gd name="connsiteY3" fmla="*/ 1378557 h 2311936"/>
                <a:gd name="connsiteX4" fmla="*/ 338085 w 1983290"/>
                <a:gd name="connsiteY4" fmla="*/ 1470660 h 2311936"/>
                <a:gd name="connsiteX5" fmla="*/ 285927 w 1983290"/>
                <a:gd name="connsiteY5" fmla="*/ 1378557 h 2311936"/>
                <a:gd name="connsiteX6" fmla="*/ 137833 w 1983290"/>
                <a:gd name="connsiteY6" fmla="*/ 1172990 h 2311936"/>
                <a:gd name="connsiteX7" fmla="*/ 137831 w 1983290"/>
                <a:gd name="connsiteY7" fmla="*/ 1172988 h 2311936"/>
                <a:gd name="connsiteX8" fmla="*/ 1959900 w 1983290"/>
                <a:gd name="connsiteY8" fmla="*/ 153424 h 2311936"/>
                <a:gd name="connsiteX9" fmla="*/ 1799542 w 1983290"/>
                <a:gd name="connsiteY9" fmla="*/ 215245 h 2311936"/>
                <a:gd name="connsiteX10" fmla="*/ 1286486 w 1983290"/>
                <a:gd name="connsiteY10" fmla="*/ 288814 h 2311936"/>
                <a:gd name="connsiteX11" fmla="*/ 773430 w 1983290"/>
                <a:gd name="connsiteY11" fmla="*/ 215245 h 2311936"/>
                <a:gd name="connsiteX12" fmla="*/ 632498 w 1983290"/>
                <a:gd name="connsiteY12" fmla="*/ 160913 h 2311936"/>
                <a:gd name="connsiteX13" fmla="*/ 773430 w 1983290"/>
                <a:gd name="connsiteY13" fmla="*/ 215245 h 2311936"/>
                <a:gd name="connsiteX14" fmla="*/ 1286486 w 1983290"/>
                <a:gd name="connsiteY14" fmla="*/ 288814 h 2311936"/>
                <a:gd name="connsiteX15" fmla="*/ 1799542 w 1983290"/>
                <a:gd name="connsiteY15" fmla="*/ 215245 h 2311936"/>
                <a:gd name="connsiteX16" fmla="*/ 1959900 w 1983290"/>
                <a:gd name="connsiteY16" fmla="*/ 153424 h 2311936"/>
                <a:gd name="connsiteX17" fmla="*/ 1286486 w 1983290"/>
                <a:gd name="connsiteY17" fmla="*/ 0 h 2311936"/>
                <a:gd name="connsiteX18" fmla="*/ 1799542 w 1983290"/>
                <a:gd name="connsiteY18" fmla="*/ 73569 h 2311936"/>
                <a:gd name="connsiteX19" fmla="*/ 1976062 w 1983290"/>
                <a:gd name="connsiteY19" fmla="*/ 141620 h 2311936"/>
                <a:gd name="connsiteX20" fmla="*/ 1974965 w 1983290"/>
                <a:gd name="connsiteY20" fmla="*/ 141197 h 2311936"/>
                <a:gd name="connsiteX21" fmla="*/ 1980673 w 1983290"/>
                <a:gd name="connsiteY21" fmla="*/ 141197 h 2311936"/>
                <a:gd name="connsiteX22" fmla="*/ 1980564 w 1983290"/>
                <a:gd name="connsiteY22" fmla="*/ 143356 h 2311936"/>
                <a:gd name="connsiteX23" fmla="*/ 1983290 w 1983290"/>
                <a:gd name="connsiteY23" fmla="*/ 144407 h 2311936"/>
                <a:gd name="connsiteX24" fmla="*/ 1980456 w 1983290"/>
                <a:gd name="connsiteY24" fmla="*/ 145499 h 2311936"/>
                <a:gd name="connsiteX25" fmla="*/ 1968718 w 1983290"/>
                <a:gd name="connsiteY25" fmla="*/ 377955 h 2311936"/>
                <a:gd name="connsiteX26" fmla="*/ 744679 w 1983290"/>
                <a:gd name="connsiteY26" fmla="*/ 2213529 h 2311936"/>
                <a:gd name="connsiteX27" fmla="*/ 551831 w 1983290"/>
                <a:gd name="connsiteY27" fmla="*/ 2306430 h 2311936"/>
                <a:gd name="connsiteX28" fmla="*/ 552048 w 1983290"/>
                <a:gd name="connsiteY28" fmla="*/ 2311936 h 2311936"/>
                <a:gd name="connsiteX29" fmla="*/ 414217 w 1983290"/>
                <a:gd name="connsiteY29" fmla="*/ 2171281 h 2311936"/>
                <a:gd name="connsiteX30" fmla="*/ 143430 w 1983290"/>
                <a:gd name="connsiteY30" fmla="*/ 1729338 h 2311936"/>
                <a:gd name="connsiteX31" fmla="*/ 7745 w 1983290"/>
                <a:gd name="connsiteY31" fmla="*/ 1229109 h 2311936"/>
                <a:gd name="connsiteX32" fmla="*/ 0 w 1983290"/>
                <a:gd name="connsiteY32" fmla="*/ 1032332 h 2311936"/>
                <a:gd name="connsiteX33" fmla="*/ 9831 w 1983290"/>
                <a:gd name="connsiteY33" fmla="*/ 1042363 h 2311936"/>
                <a:gd name="connsiteX34" fmla="*/ 4091 w 1983290"/>
                <a:gd name="connsiteY34" fmla="*/ 1028975 h 2311936"/>
                <a:gd name="connsiteX35" fmla="*/ 82162 w 1983290"/>
                <a:gd name="connsiteY35" fmla="*/ 991367 h 2311936"/>
                <a:gd name="connsiteX36" fmla="*/ 585976 w 1983290"/>
                <a:gd name="connsiteY36" fmla="*/ 235844 h 2311936"/>
                <a:gd name="connsiteX37" fmla="*/ 590576 w 1983290"/>
                <a:gd name="connsiteY37" fmla="*/ 144751 h 2311936"/>
                <a:gd name="connsiteX38" fmla="*/ 589682 w 1983290"/>
                <a:gd name="connsiteY38" fmla="*/ 144407 h 2311936"/>
                <a:gd name="connsiteX39" fmla="*/ 590611 w 1983290"/>
                <a:gd name="connsiteY39" fmla="*/ 144048 h 2311936"/>
                <a:gd name="connsiteX40" fmla="*/ 590755 w 1983290"/>
                <a:gd name="connsiteY40" fmla="*/ 141197 h 2311936"/>
                <a:gd name="connsiteX41" fmla="*/ 598007 w 1983290"/>
                <a:gd name="connsiteY41" fmla="*/ 141197 h 2311936"/>
                <a:gd name="connsiteX42" fmla="*/ 597034 w 1983290"/>
                <a:gd name="connsiteY42" fmla="*/ 141572 h 2311936"/>
                <a:gd name="connsiteX43" fmla="*/ 773430 w 1983290"/>
                <a:gd name="connsiteY43" fmla="*/ 73569 h 2311936"/>
                <a:gd name="connsiteX44" fmla="*/ 1286486 w 1983290"/>
                <a:gd name="connsiteY44" fmla="*/ 0 h 2311936"/>
                <a:gd name="connsiteX0" fmla="*/ 137831 w 1983290"/>
                <a:gd name="connsiteY0" fmla="*/ 1172988 h 2311936"/>
                <a:gd name="connsiteX1" fmla="*/ 137833 w 1983290"/>
                <a:gd name="connsiteY1" fmla="*/ 1172990 h 2311936"/>
                <a:gd name="connsiteX2" fmla="*/ 285920 w 1983290"/>
                <a:gd name="connsiteY2" fmla="*/ 1378547 h 2311936"/>
                <a:gd name="connsiteX3" fmla="*/ 285926 w 1983290"/>
                <a:gd name="connsiteY3" fmla="*/ 1378557 h 2311936"/>
                <a:gd name="connsiteX4" fmla="*/ 338085 w 1983290"/>
                <a:gd name="connsiteY4" fmla="*/ 1470660 h 2311936"/>
                <a:gd name="connsiteX5" fmla="*/ 137833 w 1983290"/>
                <a:gd name="connsiteY5" fmla="*/ 1172990 h 2311936"/>
                <a:gd name="connsiteX6" fmla="*/ 137831 w 1983290"/>
                <a:gd name="connsiteY6" fmla="*/ 1172988 h 2311936"/>
                <a:gd name="connsiteX7" fmla="*/ 1959900 w 1983290"/>
                <a:gd name="connsiteY7" fmla="*/ 153424 h 2311936"/>
                <a:gd name="connsiteX8" fmla="*/ 1799542 w 1983290"/>
                <a:gd name="connsiteY8" fmla="*/ 215245 h 2311936"/>
                <a:gd name="connsiteX9" fmla="*/ 1286486 w 1983290"/>
                <a:gd name="connsiteY9" fmla="*/ 288814 h 2311936"/>
                <a:gd name="connsiteX10" fmla="*/ 773430 w 1983290"/>
                <a:gd name="connsiteY10" fmla="*/ 215245 h 2311936"/>
                <a:gd name="connsiteX11" fmla="*/ 632498 w 1983290"/>
                <a:gd name="connsiteY11" fmla="*/ 160913 h 2311936"/>
                <a:gd name="connsiteX12" fmla="*/ 773430 w 1983290"/>
                <a:gd name="connsiteY12" fmla="*/ 215245 h 2311936"/>
                <a:gd name="connsiteX13" fmla="*/ 1286486 w 1983290"/>
                <a:gd name="connsiteY13" fmla="*/ 288814 h 2311936"/>
                <a:gd name="connsiteX14" fmla="*/ 1799542 w 1983290"/>
                <a:gd name="connsiteY14" fmla="*/ 215245 h 2311936"/>
                <a:gd name="connsiteX15" fmla="*/ 1959900 w 1983290"/>
                <a:gd name="connsiteY15" fmla="*/ 153424 h 2311936"/>
                <a:gd name="connsiteX16" fmla="*/ 1286486 w 1983290"/>
                <a:gd name="connsiteY16" fmla="*/ 0 h 2311936"/>
                <a:gd name="connsiteX17" fmla="*/ 1799542 w 1983290"/>
                <a:gd name="connsiteY17" fmla="*/ 73569 h 2311936"/>
                <a:gd name="connsiteX18" fmla="*/ 1976062 w 1983290"/>
                <a:gd name="connsiteY18" fmla="*/ 141620 h 2311936"/>
                <a:gd name="connsiteX19" fmla="*/ 1974965 w 1983290"/>
                <a:gd name="connsiteY19" fmla="*/ 141197 h 2311936"/>
                <a:gd name="connsiteX20" fmla="*/ 1980673 w 1983290"/>
                <a:gd name="connsiteY20" fmla="*/ 141197 h 2311936"/>
                <a:gd name="connsiteX21" fmla="*/ 1980564 w 1983290"/>
                <a:gd name="connsiteY21" fmla="*/ 143356 h 2311936"/>
                <a:gd name="connsiteX22" fmla="*/ 1983290 w 1983290"/>
                <a:gd name="connsiteY22" fmla="*/ 144407 h 2311936"/>
                <a:gd name="connsiteX23" fmla="*/ 1980456 w 1983290"/>
                <a:gd name="connsiteY23" fmla="*/ 145499 h 2311936"/>
                <a:gd name="connsiteX24" fmla="*/ 1968718 w 1983290"/>
                <a:gd name="connsiteY24" fmla="*/ 377955 h 2311936"/>
                <a:gd name="connsiteX25" fmla="*/ 744679 w 1983290"/>
                <a:gd name="connsiteY25" fmla="*/ 2213529 h 2311936"/>
                <a:gd name="connsiteX26" fmla="*/ 551831 w 1983290"/>
                <a:gd name="connsiteY26" fmla="*/ 2306430 h 2311936"/>
                <a:gd name="connsiteX27" fmla="*/ 552048 w 1983290"/>
                <a:gd name="connsiteY27" fmla="*/ 2311936 h 2311936"/>
                <a:gd name="connsiteX28" fmla="*/ 414217 w 1983290"/>
                <a:gd name="connsiteY28" fmla="*/ 2171281 h 2311936"/>
                <a:gd name="connsiteX29" fmla="*/ 143430 w 1983290"/>
                <a:gd name="connsiteY29" fmla="*/ 1729338 h 2311936"/>
                <a:gd name="connsiteX30" fmla="*/ 7745 w 1983290"/>
                <a:gd name="connsiteY30" fmla="*/ 1229109 h 2311936"/>
                <a:gd name="connsiteX31" fmla="*/ 0 w 1983290"/>
                <a:gd name="connsiteY31" fmla="*/ 1032332 h 2311936"/>
                <a:gd name="connsiteX32" fmla="*/ 9831 w 1983290"/>
                <a:gd name="connsiteY32" fmla="*/ 1042363 h 2311936"/>
                <a:gd name="connsiteX33" fmla="*/ 4091 w 1983290"/>
                <a:gd name="connsiteY33" fmla="*/ 1028975 h 2311936"/>
                <a:gd name="connsiteX34" fmla="*/ 82162 w 1983290"/>
                <a:gd name="connsiteY34" fmla="*/ 991367 h 2311936"/>
                <a:gd name="connsiteX35" fmla="*/ 585976 w 1983290"/>
                <a:gd name="connsiteY35" fmla="*/ 235844 h 2311936"/>
                <a:gd name="connsiteX36" fmla="*/ 590576 w 1983290"/>
                <a:gd name="connsiteY36" fmla="*/ 144751 h 2311936"/>
                <a:gd name="connsiteX37" fmla="*/ 589682 w 1983290"/>
                <a:gd name="connsiteY37" fmla="*/ 144407 h 2311936"/>
                <a:gd name="connsiteX38" fmla="*/ 590611 w 1983290"/>
                <a:gd name="connsiteY38" fmla="*/ 144048 h 2311936"/>
                <a:gd name="connsiteX39" fmla="*/ 590755 w 1983290"/>
                <a:gd name="connsiteY39" fmla="*/ 141197 h 2311936"/>
                <a:gd name="connsiteX40" fmla="*/ 598007 w 1983290"/>
                <a:gd name="connsiteY40" fmla="*/ 141197 h 2311936"/>
                <a:gd name="connsiteX41" fmla="*/ 597034 w 1983290"/>
                <a:gd name="connsiteY41" fmla="*/ 141572 h 2311936"/>
                <a:gd name="connsiteX42" fmla="*/ 773430 w 1983290"/>
                <a:gd name="connsiteY42" fmla="*/ 73569 h 2311936"/>
                <a:gd name="connsiteX43" fmla="*/ 1286486 w 1983290"/>
                <a:gd name="connsiteY43" fmla="*/ 0 h 2311936"/>
                <a:gd name="connsiteX0" fmla="*/ 137831 w 1983290"/>
                <a:gd name="connsiteY0" fmla="*/ 1172988 h 2311936"/>
                <a:gd name="connsiteX1" fmla="*/ 137833 w 1983290"/>
                <a:gd name="connsiteY1" fmla="*/ 1172990 h 2311936"/>
                <a:gd name="connsiteX2" fmla="*/ 285920 w 1983290"/>
                <a:gd name="connsiteY2" fmla="*/ 1378547 h 2311936"/>
                <a:gd name="connsiteX3" fmla="*/ 285926 w 1983290"/>
                <a:gd name="connsiteY3" fmla="*/ 1378557 h 2311936"/>
                <a:gd name="connsiteX4" fmla="*/ 137833 w 1983290"/>
                <a:gd name="connsiteY4" fmla="*/ 1172990 h 2311936"/>
                <a:gd name="connsiteX5" fmla="*/ 137831 w 1983290"/>
                <a:gd name="connsiteY5" fmla="*/ 1172988 h 2311936"/>
                <a:gd name="connsiteX6" fmla="*/ 1959900 w 1983290"/>
                <a:gd name="connsiteY6" fmla="*/ 153424 h 2311936"/>
                <a:gd name="connsiteX7" fmla="*/ 1799542 w 1983290"/>
                <a:gd name="connsiteY7" fmla="*/ 215245 h 2311936"/>
                <a:gd name="connsiteX8" fmla="*/ 1286486 w 1983290"/>
                <a:gd name="connsiteY8" fmla="*/ 288814 h 2311936"/>
                <a:gd name="connsiteX9" fmla="*/ 773430 w 1983290"/>
                <a:gd name="connsiteY9" fmla="*/ 215245 h 2311936"/>
                <a:gd name="connsiteX10" fmla="*/ 632498 w 1983290"/>
                <a:gd name="connsiteY10" fmla="*/ 160913 h 2311936"/>
                <a:gd name="connsiteX11" fmla="*/ 773430 w 1983290"/>
                <a:gd name="connsiteY11" fmla="*/ 215245 h 2311936"/>
                <a:gd name="connsiteX12" fmla="*/ 1286486 w 1983290"/>
                <a:gd name="connsiteY12" fmla="*/ 288814 h 2311936"/>
                <a:gd name="connsiteX13" fmla="*/ 1799542 w 1983290"/>
                <a:gd name="connsiteY13" fmla="*/ 215245 h 2311936"/>
                <a:gd name="connsiteX14" fmla="*/ 1959900 w 1983290"/>
                <a:gd name="connsiteY14" fmla="*/ 153424 h 2311936"/>
                <a:gd name="connsiteX15" fmla="*/ 1286486 w 1983290"/>
                <a:gd name="connsiteY15" fmla="*/ 0 h 2311936"/>
                <a:gd name="connsiteX16" fmla="*/ 1799542 w 1983290"/>
                <a:gd name="connsiteY16" fmla="*/ 73569 h 2311936"/>
                <a:gd name="connsiteX17" fmla="*/ 1976062 w 1983290"/>
                <a:gd name="connsiteY17" fmla="*/ 141620 h 2311936"/>
                <a:gd name="connsiteX18" fmla="*/ 1974965 w 1983290"/>
                <a:gd name="connsiteY18" fmla="*/ 141197 h 2311936"/>
                <a:gd name="connsiteX19" fmla="*/ 1980673 w 1983290"/>
                <a:gd name="connsiteY19" fmla="*/ 141197 h 2311936"/>
                <a:gd name="connsiteX20" fmla="*/ 1980564 w 1983290"/>
                <a:gd name="connsiteY20" fmla="*/ 143356 h 2311936"/>
                <a:gd name="connsiteX21" fmla="*/ 1983290 w 1983290"/>
                <a:gd name="connsiteY21" fmla="*/ 144407 h 2311936"/>
                <a:gd name="connsiteX22" fmla="*/ 1980456 w 1983290"/>
                <a:gd name="connsiteY22" fmla="*/ 145499 h 2311936"/>
                <a:gd name="connsiteX23" fmla="*/ 1968718 w 1983290"/>
                <a:gd name="connsiteY23" fmla="*/ 377955 h 2311936"/>
                <a:gd name="connsiteX24" fmla="*/ 744679 w 1983290"/>
                <a:gd name="connsiteY24" fmla="*/ 2213529 h 2311936"/>
                <a:gd name="connsiteX25" fmla="*/ 551831 w 1983290"/>
                <a:gd name="connsiteY25" fmla="*/ 2306430 h 2311936"/>
                <a:gd name="connsiteX26" fmla="*/ 552048 w 1983290"/>
                <a:gd name="connsiteY26" fmla="*/ 2311936 h 2311936"/>
                <a:gd name="connsiteX27" fmla="*/ 414217 w 1983290"/>
                <a:gd name="connsiteY27" fmla="*/ 2171281 h 2311936"/>
                <a:gd name="connsiteX28" fmla="*/ 143430 w 1983290"/>
                <a:gd name="connsiteY28" fmla="*/ 1729338 h 2311936"/>
                <a:gd name="connsiteX29" fmla="*/ 7745 w 1983290"/>
                <a:gd name="connsiteY29" fmla="*/ 1229109 h 2311936"/>
                <a:gd name="connsiteX30" fmla="*/ 0 w 1983290"/>
                <a:gd name="connsiteY30" fmla="*/ 1032332 h 2311936"/>
                <a:gd name="connsiteX31" fmla="*/ 9831 w 1983290"/>
                <a:gd name="connsiteY31" fmla="*/ 1042363 h 2311936"/>
                <a:gd name="connsiteX32" fmla="*/ 4091 w 1983290"/>
                <a:gd name="connsiteY32" fmla="*/ 1028975 h 2311936"/>
                <a:gd name="connsiteX33" fmla="*/ 82162 w 1983290"/>
                <a:gd name="connsiteY33" fmla="*/ 991367 h 2311936"/>
                <a:gd name="connsiteX34" fmla="*/ 585976 w 1983290"/>
                <a:gd name="connsiteY34" fmla="*/ 235844 h 2311936"/>
                <a:gd name="connsiteX35" fmla="*/ 590576 w 1983290"/>
                <a:gd name="connsiteY35" fmla="*/ 144751 h 2311936"/>
                <a:gd name="connsiteX36" fmla="*/ 589682 w 1983290"/>
                <a:gd name="connsiteY36" fmla="*/ 144407 h 2311936"/>
                <a:gd name="connsiteX37" fmla="*/ 590611 w 1983290"/>
                <a:gd name="connsiteY37" fmla="*/ 144048 h 2311936"/>
                <a:gd name="connsiteX38" fmla="*/ 590755 w 1983290"/>
                <a:gd name="connsiteY38" fmla="*/ 141197 h 2311936"/>
                <a:gd name="connsiteX39" fmla="*/ 598007 w 1983290"/>
                <a:gd name="connsiteY39" fmla="*/ 141197 h 2311936"/>
                <a:gd name="connsiteX40" fmla="*/ 597034 w 1983290"/>
                <a:gd name="connsiteY40" fmla="*/ 141572 h 2311936"/>
                <a:gd name="connsiteX41" fmla="*/ 773430 w 1983290"/>
                <a:gd name="connsiteY41" fmla="*/ 73569 h 2311936"/>
                <a:gd name="connsiteX42" fmla="*/ 1286486 w 1983290"/>
                <a:gd name="connsiteY42" fmla="*/ 0 h 2311936"/>
                <a:gd name="connsiteX0" fmla="*/ 137831 w 1983290"/>
                <a:gd name="connsiteY0" fmla="*/ 1172988 h 2311936"/>
                <a:gd name="connsiteX1" fmla="*/ 137833 w 1983290"/>
                <a:gd name="connsiteY1" fmla="*/ 1172990 h 2311936"/>
                <a:gd name="connsiteX2" fmla="*/ 285920 w 1983290"/>
                <a:gd name="connsiteY2" fmla="*/ 1378547 h 2311936"/>
                <a:gd name="connsiteX3" fmla="*/ 137833 w 1983290"/>
                <a:gd name="connsiteY3" fmla="*/ 1172990 h 2311936"/>
                <a:gd name="connsiteX4" fmla="*/ 137831 w 1983290"/>
                <a:gd name="connsiteY4" fmla="*/ 1172988 h 2311936"/>
                <a:gd name="connsiteX5" fmla="*/ 1959900 w 1983290"/>
                <a:gd name="connsiteY5" fmla="*/ 153424 h 2311936"/>
                <a:gd name="connsiteX6" fmla="*/ 1799542 w 1983290"/>
                <a:gd name="connsiteY6" fmla="*/ 215245 h 2311936"/>
                <a:gd name="connsiteX7" fmla="*/ 1286486 w 1983290"/>
                <a:gd name="connsiteY7" fmla="*/ 288814 h 2311936"/>
                <a:gd name="connsiteX8" fmla="*/ 773430 w 1983290"/>
                <a:gd name="connsiteY8" fmla="*/ 215245 h 2311936"/>
                <a:gd name="connsiteX9" fmla="*/ 632498 w 1983290"/>
                <a:gd name="connsiteY9" fmla="*/ 160913 h 2311936"/>
                <a:gd name="connsiteX10" fmla="*/ 773430 w 1983290"/>
                <a:gd name="connsiteY10" fmla="*/ 215245 h 2311936"/>
                <a:gd name="connsiteX11" fmla="*/ 1286486 w 1983290"/>
                <a:gd name="connsiteY11" fmla="*/ 288814 h 2311936"/>
                <a:gd name="connsiteX12" fmla="*/ 1799542 w 1983290"/>
                <a:gd name="connsiteY12" fmla="*/ 215245 h 2311936"/>
                <a:gd name="connsiteX13" fmla="*/ 1959900 w 1983290"/>
                <a:gd name="connsiteY13" fmla="*/ 153424 h 2311936"/>
                <a:gd name="connsiteX14" fmla="*/ 1286486 w 1983290"/>
                <a:gd name="connsiteY14" fmla="*/ 0 h 2311936"/>
                <a:gd name="connsiteX15" fmla="*/ 1799542 w 1983290"/>
                <a:gd name="connsiteY15" fmla="*/ 73569 h 2311936"/>
                <a:gd name="connsiteX16" fmla="*/ 1976062 w 1983290"/>
                <a:gd name="connsiteY16" fmla="*/ 141620 h 2311936"/>
                <a:gd name="connsiteX17" fmla="*/ 1974965 w 1983290"/>
                <a:gd name="connsiteY17" fmla="*/ 141197 h 2311936"/>
                <a:gd name="connsiteX18" fmla="*/ 1980673 w 1983290"/>
                <a:gd name="connsiteY18" fmla="*/ 141197 h 2311936"/>
                <a:gd name="connsiteX19" fmla="*/ 1980564 w 1983290"/>
                <a:gd name="connsiteY19" fmla="*/ 143356 h 2311936"/>
                <a:gd name="connsiteX20" fmla="*/ 1983290 w 1983290"/>
                <a:gd name="connsiteY20" fmla="*/ 144407 h 2311936"/>
                <a:gd name="connsiteX21" fmla="*/ 1980456 w 1983290"/>
                <a:gd name="connsiteY21" fmla="*/ 145499 h 2311936"/>
                <a:gd name="connsiteX22" fmla="*/ 1968718 w 1983290"/>
                <a:gd name="connsiteY22" fmla="*/ 377955 h 2311936"/>
                <a:gd name="connsiteX23" fmla="*/ 744679 w 1983290"/>
                <a:gd name="connsiteY23" fmla="*/ 2213529 h 2311936"/>
                <a:gd name="connsiteX24" fmla="*/ 551831 w 1983290"/>
                <a:gd name="connsiteY24" fmla="*/ 2306430 h 2311936"/>
                <a:gd name="connsiteX25" fmla="*/ 552048 w 1983290"/>
                <a:gd name="connsiteY25" fmla="*/ 2311936 h 2311936"/>
                <a:gd name="connsiteX26" fmla="*/ 414217 w 1983290"/>
                <a:gd name="connsiteY26" fmla="*/ 2171281 h 2311936"/>
                <a:gd name="connsiteX27" fmla="*/ 143430 w 1983290"/>
                <a:gd name="connsiteY27" fmla="*/ 1729338 h 2311936"/>
                <a:gd name="connsiteX28" fmla="*/ 7745 w 1983290"/>
                <a:gd name="connsiteY28" fmla="*/ 1229109 h 2311936"/>
                <a:gd name="connsiteX29" fmla="*/ 0 w 1983290"/>
                <a:gd name="connsiteY29" fmla="*/ 1032332 h 2311936"/>
                <a:gd name="connsiteX30" fmla="*/ 9831 w 1983290"/>
                <a:gd name="connsiteY30" fmla="*/ 1042363 h 2311936"/>
                <a:gd name="connsiteX31" fmla="*/ 4091 w 1983290"/>
                <a:gd name="connsiteY31" fmla="*/ 1028975 h 2311936"/>
                <a:gd name="connsiteX32" fmla="*/ 82162 w 1983290"/>
                <a:gd name="connsiteY32" fmla="*/ 991367 h 2311936"/>
                <a:gd name="connsiteX33" fmla="*/ 585976 w 1983290"/>
                <a:gd name="connsiteY33" fmla="*/ 235844 h 2311936"/>
                <a:gd name="connsiteX34" fmla="*/ 590576 w 1983290"/>
                <a:gd name="connsiteY34" fmla="*/ 144751 h 2311936"/>
                <a:gd name="connsiteX35" fmla="*/ 589682 w 1983290"/>
                <a:gd name="connsiteY35" fmla="*/ 144407 h 2311936"/>
                <a:gd name="connsiteX36" fmla="*/ 590611 w 1983290"/>
                <a:gd name="connsiteY36" fmla="*/ 144048 h 2311936"/>
                <a:gd name="connsiteX37" fmla="*/ 590755 w 1983290"/>
                <a:gd name="connsiteY37" fmla="*/ 141197 h 2311936"/>
                <a:gd name="connsiteX38" fmla="*/ 598007 w 1983290"/>
                <a:gd name="connsiteY38" fmla="*/ 141197 h 2311936"/>
                <a:gd name="connsiteX39" fmla="*/ 597034 w 1983290"/>
                <a:gd name="connsiteY39" fmla="*/ 141572 h 2311936"/>
                <a:gd name="connsiteX40" fmla="*/ 773430 w 1983290"/>
                <a:gd name="connsiteY40" fmla="*/ 73569 h 2311936"/>
                <a:gd name="connsiteX41" fmla="*/ 1286486 w 1983290"/>
                <a:gd name="connsiteY41" fmla="*/ 0 h 2311936"/>
                <a:gd name="connsiteX0" fmla="*/ 137833 w 1983290"/>
                <a:gd name="connsiteY0" fmla="*/ 1172990 h 2311936"/>
                <a:gd name="connsiteX1" fmla="*/ 137833 w 1983290"/>
                <a:gd name="connsiteY1" fmla="*/ 1172990 h 2311936"/>
                <a:gd name="connsiteX2" fmla="*/ 285920 w 1983290"/>
                <a:gd name="connsiteY2" fmla="*/ 1378547 h 2311936"/>
                <a:gd name="connsiteX3" fmla="*/ 137833 w 1983290"/>
                <a:gd name="connsiteY3" fmla="*/ 1172990 h 2311936"/>
                <a:gd name="connsiteX4" fmla="*/ 1959900 w 1983290"/>
                <a:gd name="connsiteY4" fmla="*/ 153424 h 2311936"/>
                <a:gd name="connsiteX5" fmla="*/ 1799542 w 1983290"/>
                <a:gd name="connsiteY5" fmla="*/ 215245 h 2311936"/>
                <a:gd name="connsiteX6" fmla="*/ 1286486 w 1983290"/>
                <a:gd name="connsiteY6" fmla="*/ 288814 h 2311936"/>
                <a:gd name="connsiteX7" fmla="*/ 773430 w 1983290"/>
                <a:gd name="connsiteY7" fmla="*/ 215245 h 2311936"/>
                <a:gd name="connsiteX8" fmla="*/ 632498 w 1983290"/>
                <a:gd name="connsiteY8" fmla="*/ 160913 h 2311936"/>
                <a:gd name="connsiteX9" fmla="*/ 773430 w 1983290"/>
                <a:gd name="connsiteY9" fmla="*/ 215245 h 2311936"/>
                <a:gd name="connsiteX10" fmla="*/ 1286486 w 1983290"/>
                <a:gd name="connsiteY10" fmla="*/ 288814 h 2311936"/>
                <a:gd name="connsiteX11" fmla="*/ 1799542 w 1983290"/>
                <a:gd name="connsiteY11" fmla="*/ 215245 h 2311936"/>
                <a:gd name="connsiteX12" fmla="*/ 1959900 w 1983290"/>
                <a:gd name="connsiteY12" fmla="*/ 153424 h 2311936"/>
                <a:gd name="connsiteX13" fmla="*/ 1286486 w 1983290"/>
                <a:gd name="connsiteY13" fmla="*/ 0 h 2311936"/>
                <a:gd name="connsiteX14" fmla="*/ 1799542 w 1983290"/>
                <a:gd name="connsiteY14" fmla="*/ 73569 h 2311936"/>
                <a:gd name="connsiteX15" fmla="*/ 1976062 w 1983290"/>
                <a:gd name="connsiteY15" fmla="*/ 141620 h 2311936"/>
                <a:gd name="connsiteX16" fmla="*/ 1974965 w 1983290"/>
                <a:gd name="connsiteY16" fmla="*/ 141197 h 2311936"/>
                <a:gd name="connsiteX17" fmla="*/ 1980673 w 1983290"/>
                <a:gd name="connsiteY17" fmla="*/ 141197 h 2311936"/>
                <a:gd name="connsiteX18" fmla="*/ 1980564 w 1983290"/>
                <a:gd name="connsiteY18" fmla="*/ 143356 h 2311936"/>
                <a:gd name="connsiteX19" fmla="*/ 1983290 w 1983290"/>
                <a:gd name="connsiteY19" fmla="*/ 144407 h 2311936"/>
                <a:gd name="connsiteX20" fmla="*/ 1980456 w 1983290"/>
                <a:gd name="connsiteY20" fmla="*/ 145499 h 2311936"/>
                <a:gd name="connsiteX21" fmla="*/ 1968718 w 1983290"/>
                <a:gd name="connsiteY21" fmla="*/ 377955 h 2311936"/>
                <a:gd name="connsiteX22" fmla="*/ 744679 w 1983290"/>
                <a:gd name="connsiteY22" fmla="*/ 2213529 h 2311936"/>
                <a:gd name="connsiteX23" fmla="*/ 551831 w 1983290"/>
                <a:gd name="connsiteY23" fmla="*/ 2306430 h 2311936"/>
                <a:gd name="connsiteX24" fmla="*/ 552048 w 1983290"/>
                <a:gd name="connsiteY24" fmla="*/ 2311936 h 2311936"/>
                <a:gd name="connsiteX25" fmla="*/ 414217 w 1983290"/>
                <a:gd name="connsiteY25" fmla="*/ 2171281 h 2311936"/>
                <a:gd name="connsiteX26" fmla="*/ 143430 w 1983290"/>
                <a:gd name="connsiteY26" fmla="*/ 1729338 h 2311936"/>
                <a:gd name="connsiteX27" fmla="*/ 7745 w 1983290"/>
                <a:gd name="connsiteY27" fmla="*/ 1229109 h 2311936"/>
                <a:gd name="connsiteX28" fmla="*/ 0 w 1983290"/>
                <a:gd name="connsiteY28" fmla="*/ 1032332 h 2311936"/>
                <a:gd name="connsiteX29" fmla="*/ 9831 w 1983290"/>
                <a:gd name="connsiteY29" fmla="*/ 1042363 h 2311936"/>
                <a:gd name="connsiteX30" fmla="*/ 4091 w 1983290"/>
                <a:gd name="connsiteY30" fmla="*/ 1028975 h 2311936"/>
                <a:gd name="connsiteX31" fmla="*/ 82162 w 1983290"/>
                <a:gd name="connsiteY31" fmla="*/ 991367 h 2311936"/>
                <a:gd name="connsiteX32" fmla="*/ 585976 w 1983290"/>
                <a:gd name="connsiteY32" fmla="*/ 235844 h 2311936"/>
                <a:gd name="connsiteX33" fmla="*/ 590576 w 1983290"/>
                <a:gd name="connsiteY33" fmla="*/ 144751 h 2311936"/>
                <a:gd name="connsiteX34" fmla="*/ 589682 w 1983290"/>
                <a:gd name="connsiteY34" fmla="*/ 144407 h 2311936"/>
                <a:gd name="connsiteX35" fmla="*/ 590611 w 1983290"/>
                <a:gd name="connsiteY35" fmla="*/ 144048 h 2311936"/>
                <a:gd name="connsiteX36" fmla="*/ 590755 w 1983290"/>
                <a:gd name="connsiteY36" fmla="*/ 141197 h 2311936"/>
                <a:gd name="connsiteX37" fmla="*/ 598007 w 1983290"/>
                <a:gd name="connsiteY37" fmla="*/ 141197 h 2311936"/>
                <a:gd name="connsiteX38" fmla="*/ 597034 w 1983290"/>
                <a:gd name="connsiteY38" fmla="*/ 141572 h 2311936"/>
                <a:gd name="connsiteX39" fmla="*/ 773430 w 1983290"/>
                <a:gd name="connsiteY39" fmla="*/ 73569 h 2311936"/>
                <a:gd name="connsiteX40" fmla="*/ 1286486 w 1983290"/>
                <a:gd name="connsiteY40" fmla="*/ 0 h 2311936"/>
                <a:gd name="connsiteX0" fmla="*/ 137833 w 1983290"/>
                <a:gd name="connsiteY0" fmla="*/ 1172990 h 2311936"/>
                <a:gd name="connsiteX1" fmla="*/ 137833 w 1983290"/>
                <a:gd name="connsiteY1" fmla="*/ 1172990 h 2311936"/>
                <a:gd name="connsiteX2" fmla="*/ 137833 w 1983290"/>
                <a:gd name="connsiteY2" fmla="*/ 1172990 h 2311936"/>
                <a:gd name="connsiteX3" fmla="*/ 1959900 w 1983290"/>
                <a:gd name="connsiteY3" fmla="*/ 153424 h 2311936"/>
                <a:gd name="connsiteX4" fmla="*/ 1799542 w 1983290"/>
                <a:gd name="connsiteY4" fmla="*/ 215245 h 2311936"/>
                <a:gd name="connsiteX5" fmla="*/ 1286486 w 1983290"/>
                <a:gd name="connsiteY5" fmla="*/ 288814 h 2311936"/>
                <a:gd name="connsiteX6" fmla="*/ 773430 w 1983290"/>
                <a:gd name="connsiteY6" fmla="*/ 215245 h 2311936"/>
                <a:gd name="connsiteX7" fmla="*/ 632498 w 1983290"/>
                <a:gd name="connsiteY7" fmla="*/ 160913 h 2311936"/>
                <a:gd name="connsiteX8" fmla="*/ 773430 w 1983290"/>
                <a:gd name="connsiteY8" fmla="*/ 215245 h 2311936"/>
                <a:gd name="connsiteX9" fmla="*/ 1286486 w 1983290"/>
                <a:gd name="connsiteY9" fmla="*/ 288814 h 2311936"/>
                <a:gd name="connsiteX10" fmla="*/ 1799542 w 1983290"/>
                <a:gd name="connsiteY10" fmla="*/ 215245 h 2311936"/>
                <a:gd name="connsiteX11" fmla="*/ 1959900 w 1983290"/>
                <a:gd name="connsiteY11" fmla="*/ 153424 h 2311936"/>
                <a:gd name="connsiteX12" fmla="*/ 1286486 w 1983290"/>
                <a:gd name="connsiteY12" fmla="*/ 0 h 2311936"/>
                <a:gd name="connsiteX13" fmla="*/ 1799542 w 1983290"/>
                <a:gd name="connsiteY13" fmla="*/ 73569 h 2311936"/>
                <a:gd name="connsiteX14" fmla="*/ 1976062 w 1983290"/>
                <a:gd name="connsiteY14" fmla="*/ 141620 h 2311936"/>
                <a:gd name="connsiteX15" fmla="*/ 1974965 w 1983290"/>
                <a:gd name="connsiteY15" fmla="*/ 141197 h 2311936"/>
                <a:gd name="connsiteX16" fmla="*/ 1980673 w 1983290"/>
                <a:gd name="connsiteY16" fmla="*/ 141197 h 2311936"/>
                <a:gd name="connsiteX17" fmla="*/ 1980564 w 1983290"/>
                <a:gd name="connsiteY17" fmla="*/ 143356 h 2311936"/>
                <a:gd name="connsiteX18" fmla="*/ 1983290 w 1983290"/>
                <a:gd name="connsiteY18" fmla="*/ 144407 h 2311936"/>
                <a:gd name="connsiteX19" fmla="*/ 1980456 w 1983290"/>
                <a:gd name="connsiteY19" fmla="*/ 145499 h 2311936"/>
                <a:gd name="connsiteX20" fmla="*/ 1968718 w 1983290"/>
                <a:gd name="connsiteY20" fmla="*/ 377955 h 2311936"/>
                <a:gd name="connsiteX21" fmla="*/ 744679 w 1983290"/>
                <a:gd name="connsiteY21" fmla="*/ 2213529 h 2311936"/>
                <a:gd name="connsiteX22" fmla="*/ 551831 w 1983290"/>
                <a:gd name="connsiteY22" fmla="*/ 2306430 h 2311936"/>
                <a:gd name="connsiteX23" fmla="*/ 552048 w 1983290"/>
                <a:gd name="connsiteY23" fmla="*/ 2311936 h 2311936"/>
                <a:gd name="connsiteX24" fmla="*/ 414217 w 1983290"/>
                <a:gd name="connsiteY24" fmla="*/ 2171281 h 2311936"/>
                <a:gd name="connsiteX25" fmla="*/ 143430 w 1983290"/>
                <a:gd name="connsiteY25" fmla="*/ 1729338 h 2311936"/>
                <a:gd name="connsiteX26" fmla="*/ 7745 w 1983290"/>
                <a:gd name="connsiteY26" fmla="*/ 1229109 h 2311936"/>
                <a:gd name="connsiteX27" fmla="*/ 0 w 1983290"/>
                <a:gd name="connsiteY27" fmla="*/ 1032332 h 2311936"/>
                <a:gd name="connsiteX28" fmla="*/ 9831 w 1983290"/>
                <a:gd name="connsiteY28" fmla="*/ 1042363 h 2311936"/>
                <a:gd name="connsiteX29" fmla="*/ 4091 w 1983290"/>
                <a:gd name="connsiteY29" fmla="*/ 1028975 h 2311936"/>
                <a:gd name="connsiteX30" fmla="*/ 82162 w 1983290"/>
                <a:gd name="connsiteY30" fmla="*/ 991367 h 2311936"/>
                <a:gd name="connsiteX31" fmla="*/ 585976 w 1983290"/>
                <a:gd name="connsiteY31" fmla="*/ 235844 h 2311936"/>
                <a:gd name="connsiteX32" fmla="*/ 590576 w 1983290"/>
                <a:gd name="connsiteY32" fmla="*/ 144751 h 2311936"/>
                <a:gd name="connsiteX33" fmla="*/ 589682 w 1983290"/>
                <a:gd name="connsiteY33" fmla="*/ 144407 h 2311936"/>
                <a:gd name="connsiteX34" fmla="*/ 590611 w 1983290"/>
                <a:gd name="connsiteY34" fmla="*/ 144048 h 2311936"/>
                <a:gd name="connsiteX35" fmla="*/ 590755 w 1983290"/>
                <a:gd name="connsiteY35" fmla="*/ 141197 h 2311936"/>
                <a:gd name="connsiteX36" fmla="*/ 598007 w 1983290"/>
                <a:gd name="connsiteY36" fmla="*/ 141197 h 2311936"/>
                <a:gd name="connsiteX37" fmla="*/ 597034 w 1983290"/>
                <a:gd name="connsiteY37" fmla="*/ 141572 h 2311936"/>
                <a:gd name="connsiteX38" fmla="*/ 773430 w 1983290"/>
                <a:gd name="connsiteY38" fmla="*/ 73569 h 2311936"/>
                <a:gd name="connsiteX39" fmla="*/ 1286486 w 1983290"/>
                <a:gd name="connsiteY39" fmla="*/ 0 h 2311936"/>
                <a:gd name="connsiteX0" fmla="*/ 1959900 w 1983290"/>
                <a:gd name="connsiteY0" fmla="*/ 153424 h 2311936"/>
                <a:gd name="connsiteX1" fmla="*/ 1799542 w 1983290"/>
                <a:gd name="connsiteY1" fmla="*/ 215245 h 2311936"/>
                <a:gd name="connsiteX2" fmla="*/ 1286486 w 1983290"/>
                <a:gd name="connsiteY2" fmla="*/ 288814 h 2311936"/>
                <a:gd name="connsiteX3" fmla="*/ 773430 w 1983290"/>
                <a:gd name="connsiteY3" fmla="*/ 215245 h 2311936"/>
                <a:gd name="connsiteX4" fmla="*/ 632498 w 1983290"/>
                <a:gd name="connsiteY4" fmla="*/ 160913 h 2311936"/>
                <a:gd name="connsiteX5" fmla="*/ 773430 w 1983290"/>
                <a:gd name="connsiteY5" fmla="*/ 215245 h 2311936"/>
                <a:gd name="connsiteX6" fmla="*/ 1286486 w 1983290"/>
                <a:gd name="connsiteY6" fmla="*/ 288814 h 2311936"/>
                <a:gd name="connsiteX7" fmla="*/ 1799542 w 1983290"/>
                <a:gd name="connsiteY7" fmla="*/ 215245 h 2311936"/>
                <a:gd name="connsiteX8" fmla="*/ 1959900 w 1983290"/>
                <a:gd name="connsiteY8" fmla="*/ 153424 h 2311936"/>
                <a:gd name="connsiteX9" fmla="*/ 1286486 w 1983290"/>
                <a:gd name="connsiteY9" fmla="*/ 0 h 2311936"/>
                <a:gd name="connsiteX10" fmla="*/ 1799542 w 1983290"/>
                <a:gd name="connsiteY10" fmla="*/ 73569 h 2311936"/>
                <a:gd name="connsiteX11" fmla="*/ 1976062 w 1983290"/>
                <a:gd name="connsiteY11" fmla="*/ 141620 h 2311936"/>
                <a:gd name="connsiteX12" fmla="*/ 1974965 w 1983290"/>
                <a:gd name="connsiteY12" fmla="*/ 141197 h 2311936"/>
                <a:gd name="connsiteX13" fmla="*/ 1980673 w 1983290"/>
                <a:gd name="connsiteY13" fmla="*/ 141197 h 2311936"/>
                <a:gd name="connsiteX14" fmla="*/ 1980564 w 1983290"/>
                <a:gd name="connsiteY14" fmla="*/ 143356 h 2311936"/>
                <a:gd name="connsiteX15" fmla="*/ 1983290 w 1983290"/>
                <a:gd name="connsiteY15" fmla="*/ 144407 h 2311936"/>
                <a:gd name="connsiteX16" fmla="*/ 1980456 w 1983290"/>
                <a:gd name="connsiteY16" fmla="*/ 145499 h 2311936"/>
                <a:gd name="connsiteX17" fmla="*/ 1968718 w 1983290"/>
                <a:gd name="connsiteY17" fmla="*/ 377955 h 2311936"/>
                <a:gd name="connsiteX18" fmla="*/ 744679 w 1983290"/>
                <a:gd name="connsiteY18" fmla="*/ 2213529 h 2311936"/>
                <a:gd name="connsiteX19" fmla="*/ 551831 w 1983290"/>
                <a:gd name="connsiteY19" fmla="*/ 2306430 h 2311936"/>
                <a:gd name="connsiteX20" fmla="*/ 552048 w 1983290"/>
                <a:gd name="connsiteY20" fmla="*/ 2311936 h 2311936"/>
                <a:gd name="connsiteX21" fmla="*/ 414217 w 1983290"/>
                <a:gd name="connsiteY21" fmla="*/ 2171281 h 2311936"/>
                <a:gd name="connsiteX22" fmla="*/ 143430 w 1983290"/>
                <a:gd name="connsiteY22" fmla="*/ 1729338 h 2311936"/>
                <a:gd name="connsiteX23" fmla="*/ 7745 w 1983290"/>
                <a:gd name="connsiteY23" fmla="*/ 1229109 h 2311936"/>
                <a:gd name="connsiteX24" fmla="*/ 0 w 1983290"/>
                <a:gd name="connsiteY24" fmla="*/ 1032332 h 2311936"/>
                <a:gd name="connsiteX25" fmla="*/ 9831 w 1983290"/>
                <a:gd name="connsiteY25" fmla="*/ 1042363 h 2311936"/>
                <a:gd name="connsiteX26" fmla="*/ 4091 w 1983290"/>
                <a:gd name="connsiteY26" fmla="*/ 1028975 h 2311936"/>
                <a:gd name="connsiteX27" fmla="*/ 82162 w 1983290"/>
                <a:gd name="connsiteY27" fmla="*/ 991367 h 2311936"/>
                <a:gd name="connsiteX28" fmla="*/ 585976 w 1983290"/>
                <a:gd name="connsiteY28" fmla="*/ 235844 h 2311936"/>
                <a:gd name="connsiteX29" fmla="*/ 590576 w 1983290"/>
                <a:gd name="connsiteY29" fmla="*/ 144751 h 2311936"/>
                <a:gd name="connsiteX30" fmla="*/ 589682 w 1983290"/>
                <a:gd name="connsiteY30" fmla="*/ 144407 h 2311936"/>
                <a:gd name="connsiteX31" fmla="*/ 590611 w 1983290"/>
                <a:gd name="connsiteY31" fmla="*/ 144048 h 2311936"/>
                <a:gd name="connsiteX32" fmla="*/ 590755 w 1983290"/>
                <a:gd name="connsiteY32" fmla="*/ 141197 h 2311936"/>
                <a:gd name="connsiteX33" fmla="*/ 598007 w 1983290"/>
                <a:gd name="connsiteY33" fmla="*/ 141197 h 2311936"/>
                <a:gd name="connsiteX34" fmla="*/ 597034 w 1983290"/>
                <a:gd name="connsiteY34" fmla="*/ 141572 h 2311936"/>
                <a:gd name="connsiteX35" fmla="*/ 773430 w 1983290"/>
                <a:gd name="connsiteY35" fmla="*/ 73569 h 2311936"/>
                <a:gd name="connsiteX36" fmla="*/ 1286486 w 1983290"/>
                <a:gd name="connsiteY36" fmla="*/ 0 h 231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83290" h="2311936">
                  <a:moveTo>
                    <a:pt x="1959900" y="153424"/>
                  </a:moveTo>
                  <a:lnTo>
                    <a:pt x="1799542" y="215245"/>
                  </a:lnTo>
                  <a:cubicBezTo>
                    <a:pt x="1641848" y="262618"/>
                    <a:pt x="1468474" y="288814"/>
                    <a:pt x="1286486" y="288814"/>
                  </a:cubicBezTo>
                  <a:cubicBezTo>
                    <a:pt x="1104496" y="288814"/>
                    <a:pt x="931122" y="262618"/>
                    <a:pt x="773430" y="215245"/>
                  </a:cubicBezTo>
                  <a:lnTo>
                    <a:pt x="632498" y="160913"/>
                  </a:lnTo>
                  <a:lnTo>
                    <a:pt x="773430" y="215245"/>
                  </a:lnTo>
                  <a:cubicBezTo>
                    <a:pt x="931122" y="262618"/>
                    <a:pt x="1104496" y="288814"/>
                    <a:pt x="1286486" y="288814"/>
                  </a:cubicBezTo>
                  <a:cubicBezTo>
                    <a:pt x="1468474" y="288814"/>
                    <a:pt x="1641848" y="262618"/>
                    <a:pt x="1799542" y="215245"/>
                  </a:cubicBezTo>
                  <a:lnTo>
                    <a:pt x="1959900" y="153424"/>
                  </a:lnTo>
                  <a:close/>
                  <a:moveTo>
                    <a:pt x="1286486" y="0"/>
                  </a:moveTo>
                  <a:cubicBezTo>
                    <a:pt x="1468474" y="0"/>
                    <a:pt x="1641848" y="26196"/>
                    <a:pt x="1799542" y="73569"/>
                  </a:cubicBezTo>
                  <a:lnTo>
                    <a:pt x="1976062" y="141620"/>
                  </a:lnTo>
                  <a:lnTo>
                    <a:pt x="1974965" y="141197"/>
                  </a:lnTo>
                  <a:lnTo>
                    <a:pt x="1980673" y="141197"/>
                  </a:lnTo>
                  <a:cubicBezTo>
                    <a:pt x="1980637" y="141917"/>
                    <a:pt x="1980600" y="142636"/>
                    <a:pt x="1980564" y="143356"/>
                  </a:cubicBezTo>
                  <a:lnTo>
                    <a:pt x="1983290" y="144407"/>
                  </a:lnTo>
                  <a:lnTo>
                    <a:pt x="1980456" y="145499"/>
                  </a:lnTo>
                  <a:lnTo>
                    <a:pt x="1968718" y="377955"/>
                  </a:lnTo>
                  <a:cubicBezTo>
                    <a:pt x="1888073" y="1172058"/>
                    <a:pt x="1414094" y="1849881"/>
                    <a:pt x="744679" y="2213529"/>
                  </a:cubicBezTo>
                  <a:lnTo>
                    <a:pt x="551831" y="2306430"/>
                  </a:lnTo>
                  <a:cubicBezTo>
                    <a:pt x="551903" y="2308265"/>
                    <a:pt x="551976" y="2310101"/>
                    <a:pt x="552048" y="2311936"/>
                  </a:cubicBezTo>
                  <a:lnTo>
                    <a:pt x="414217" y="2171281"/>
                  </a:lnTo>
                  <a:cubicBezTo>
                    <a:pt x="308253" y="2045253"/>
                    <a:pt x="215521" y="1896439"/>
                    <a:pt x="143430" y="1729338"/>
                  </a:cubicBezTo>
                  <a:cubicBezTo>
                    <a:pt x="71339" y="1562236"/>
                    <a:pt x="26714" y="1392668"/>
                    <a:pt x="7745" y="1229109"/>
                  </a:cubicBezTo>
                  <a:lnTo>
                    <a:pt x="0" y="1032332"/>
                  </a:lnTo>
                  <a:lnTo>
                    <a:pt x="9831" y="1042363"/>
                  </a:lnTo>
                  <a:lnTo>
                    <a:pt x="4091" y="1028975"/>
                  </a:lnTo>
                  <a:lnTo>
                    <a:pt x="82162" y="991367"/>
                  </a:lnTo>
                  <a:cubicBezTo>
                    <a:pt x="357693" y="841689"/>
                    <a:pt x="552783" y="562697"/>
                    <a:pt x="585976" y="235844"/>
                  </a:cubicBezTo>
                  <a:lnTo>
                    <a:pt x="590576" y="144751"/>
                  </a:lnTo>
                  <a:lnTo>
                    <a:pt x="589682" y="144407"/>
                  </a:lnTo>
                  <a:lnTo>
                    <a:pt x="590611" y="144048"/>
                  </a:lnTo>
                  <a:lnTo>
                    <a:pt x="590755" y="141197"/>
                  </a:lnTo>
                  <a:lnTo>
                    <a:pt x="598007" y="141197"/>
                  </a:lnTo>
                  <a:lnTo>
                    <a:pt x="597034" y="141572"/>
                  </a:lnTo>
                  <a:lnTo>
                    <a:pt x="773430" y="73569"/>
                  </a:lnTo>
                  <a:cubicBezTo>
                    <a:pt x="931122" y="26196"/>
                    <a:pt x="1104496" y="0"/>
                    <a:pt x="1286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66">
              <a:hlinkClick r:id="rId5" action="ppaction://hlinksldjump"/>
              <a:extLst>
                <a:ext uri="{FF2B5EF4-FFF2-40B4-BE49-F238E27FC236}">
                  <a16:creationId xmlns:a16="http://schemas.microsoft.com/office/drawing/2014/main" id="{F9D5B01C-185C-A3EA-D1F5-758D186AA45D}"/>
                </a:ext>
              </a:extLst>
            </p:cNvPr>
            <p:cNvSpPr/>
            <p:nvPr/>
          </p:nvSpPr>
          <p:spPr>
            <a:xfrm>
              <a:off x="7442259" y="1256234"/>
              <a:ext cx="2313045" cy="1982812"/>
            </a:xfrm>
            <a:custGeom>
              <a:avLst/>
              <a:gdLst>
                <a:gd name="connsiteX0" fmla="*/ 1036105 w 2313045"/>
                <a:gd name="connsiteY0" fmla="*/ 1982142 h 1982812"/>
                <a:gd name="connsiteX1" fmla="*/ 1034555 w 2313045"/>
                <a:gd name="connsiteY1" fmla="*/ 1982812 h 1982812"/>
                <a:gd name="connsiteX2" fmla="*/ 1034267 w 2313045"/>
                <a:gd name="connsiteY2" fmla="*/ 1982214 h 1982812"/>
                <a:gd name="connsiteX3" fmla="*/ 1291565 w 2313045"/>
                <a:gd name="connsiteY3" fmla="*/ 1759790 h 1982812"/>
                <a:gd name="connsiteX4" fmla="*/ 1174097 w 2313045"/>
                <a:gd name="connsiteY4" fmla="*/ 1844416 h 1982812"/>
                <a:gd name="connsiteX5" fmla="*/ 1108397 w 2313045"/>
                <a:gd name="connsiteY5" fmla="*/ 1908796 h 1982812"/>
                <a:gd name="connsiteX6" fmla="*/ 1174097 w 2313045"/>
                <a:gd name="connsiteY6" fmla="*/ 1844416 h 1982812"/>
                <a:gd name="connsiteX7" fmla="*/ 144921 w 2313045"/>
                <a:gd name="connsiteY7" fmla="*/ 1333 h 1982812"/>
                <a:gd name="connsiteX8" fmla="*/ 381163 w 2313045"/>
                <a:gd name="connsiteY8" fmla="*/ 13262 h 1982812"/>
                <a:gd name="connsiteX9" fmla="*/ 2216737 w 2313045"/>
                <a:gd name="connsiteY9" fmla="*/ 1237301 h 1982812"/>
                <a:gd name="connsiteX10" fmla="*/ 2309724 w 2313045"/>
                <a:gd name="connsiteY10" fmla="*/ 1430330 h 1982812"/>
                <a:gd name="connsiteX11" fmla="*/ 2313045 w 2313045"/>
                <a:gd name="connsiteY11" fmla="*/ 1430199 h 1982812"/>
                <a:gd name="connsiteX12" fmla="*/ 2172390 w 2313045"/>
                <a:gd name="connsiteY12" fmla="*/ 1568030 h 1982812"/>
                <a:gd name="connsiteX13" fmla="*/ 1730447 w 2313045"/>
                <a:gd name="connsiteY13" fmla="*/ 1838816 h 1982812"/>
                <a:gd name="connsiteX14" fmla="*/ 1230219 w 2313045"/>
                <a:gd name="connsiteY14" fmla="*/ 1974502 h 1982812"/>
                <a:gd name="connsiteX15" fmla="*/ 1033441 w 2313045"/>
                <a:gd name="connsiteY15" fmla="*/ 1982246 h 1982812"/>
                <a:gd name="connsiteX16" fmla="*/ 1034013 w 2313045"/>
                <a:gd name="connsiteY16" fmla="*/ 1981686 h 1982812"/>
                <a:gd name="connsiteX17" fmla="*/ 994575 w 2313045"/>
                <a:gd name="connsiteY17" fmla="*/ 1899818 h 1982812"/>
                <a:gd name="connsiteX18" fmla="*/ 239052 w 2313045"/>
                <a:gd name="connsiteY18" fmla="*/ 1396004 h 1982812"/>
                <a:gd name="connsiteX19" fmla="*/ 145308 w 2313045"/>
                <a:gd name="connsiteY19" fmla="*/ 1391271 h 1982812"/>
                <a:gd name="connsiteX20" fmla="*/ 215245 w 2313045"/>
                <a:gd name="connsiteY20" fmla="*/ 1209860 h 1982812"/>
                <a:gd name="connsiteX21" fmla="*/ 288814 w 2313045"/>
                <a:gd name="connsiteY21" fmla="*/ 696804 h 1982812"/>
                <a:gd name="connsiteX22" fmla="*/ 215245 w 2313045"/>
                <a:gd name="connsiteY22" fmla="*/ 183748 h 1982812"/>
                <a:gd name="connsiteX23" fmla="*/ 144406 w 2313045"/>
                <a:gd name="connsiteY23" fmla="*/ 0 h 1982812"/>
                <a:gd name="connsiteX24" fmla="*/ 215244 w 2313045"/>
                <a:gd name="connsiteY24" fmla="*/ 183748 h 1982812"/>
                <a:gd name="connsiteX25" fmla="*/ 288813 w 2313045"/>
                <a:gd name="connsiteY25" fmla="*/ 696804 h 1982812"/>
                <a:gd name="connsiteX26" fmla="*/ 215244 w 2313045"/>
                <a:gd name="connsiteY26" fmla="*/ 1209860 h 1982812"/>
                <a:gd name="connsiteX27" fmla="*/ 144406 w 2313045"/>
                <a:gd name="connsiteY27" fmla="*/ 1393608 h 1982812"/>
                <a:gd name="connsiteX28" fmla="*/ 73569 w 2313045"/>
                <a:gd name="connsiteY28" fmla="*/ 1209860 h 1982812"/>
                <a:gd name="connsiteX29" fmla="*/ 0 w 2313045"/>
                <a:gd name="connsiteY29" fmla="*/ 696804 h 1982812"/>
                <a:gd name="connsiteX30" fmla="*/ 73569 w 2313045"/>
                <a:gd name="connsiteY30" fmla="*/ 183748 h 19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13045" h="1982812">
                  <a:moveTo>
                    <a:pt x="1036105" y="1982142"/>
                  </a:moveTo>
                  <a:lnTo>
                    <a:pt x="1034555" y="1982812"/>
                  </a:lnTo>
                  <a:lnTo>
                    <a:pt x="1034267" y="1982214"/>
                  </a:lnTo>
                  <a:close/>
                  <a:moveTo>
                    <a:pt x="1291565" y="1759790"/>
                  </a:moveTo>
                  <a:lnTo>
                    <a:pt x="1174097" y="1844416"/>
                  </a:lnTo>
                  <a:lnTo>
                    <a:pt x="1108397" y="1908796"/>
                  </a:lnTo>
                  <a:lnTo>
                    <a:pt x="1174097" y="1844416"/>
                  </a:lnTo>
                  <a:close/>
                  <a:moveTo>
                    <a:pt x="144921" y="1333"/>
                  </a:moveTo>
                  <a:lnTo>
                    <a:pt x="381163" y="13262"/>
                  </a:lnTo>
                  <a:cubicBezTo>
                    <a:pt x="1175266" y="93907"/>
                    <a:pt x="1853089" y="567886"/>
                    <a:pt x="2216737" y="1237301"/>
                  </a:cubicBezTo>
                  <a:lnTo>
                    <a:pt x="2309724" y="1430330"/>
                  </a:lnTo>
                  <a:lnTo>
                    <a:pt x="2313045" y="1430199"/>
                  </a:lnTo>
                  <a:lnTo>
                    <a:pt x="2172390" y="1568030"/>
                  </a:lnTo>
                  <a:cubicBezTo>
                    <a:pt x="2046363" y="1673994"/>
                    <a:pt x="1897548" y="1766726"/>
                    <a:pt x="1730447" y="1838816"/>
                  </a:cubicBezTo>
                  <a:cubicBezTo>
                    <a:pt x="1563346" y="1910907"/>
                    <a:pt x="1393777" y="1955533"/>
                    <a:pt x="1230219" y="1974502"/>
                  </a:cubicBezTo>
                  <a:lnTo>
                    <a:pt x="1033441" y="1982246"/>
                  </a:lnTo>
                  <a:lnTo>
                    <a:pt x="1034013" y="1981686"/>
                  </a:lnTo>
                  <a:lnTo>
                    <a:pt x="994575" y="1899818"/>
                  </a:lnTo>
                  <a:cubicBezTo>
                    <a:pt x="844897" y="1624287"/>
                    <a:pt x="565905" y="1429198"/>
                    <a:pt x="239052" y="1396004"/>
                  </a:cubicBezTo>
                  <a:lnTo>
                    <a:pt x="145308" y="1391271"/>
                  </a:lnTo>
                  <a:lnTo>
                    <a:pt x="215245" y="1209860"/>
                  </a:lnTo>
                  <a:cubicBezTo>
                    <a:pt x="262618" y="1052167"/>
                    <a:pt x="288814" y="878793"/>
                    <a:pt x="288814" y="696804"/>
                  </a:cubicBezTo>
                  <a:cubicBezTo>
                    <a:pt x="288814" y="514815"/>
                    <a:pt x="262618" y="341441"/>
                    <a:pt x="215245" y="183748"/>
                  </a:cubicBezTo>
                  <a:close/>
                  <a:moveTo>
                    <a:pt x="144406" y="0"/>
                  </a:moveTo>
                  <a:lnTo>
                    <a:pt x="215244" y="183748"/>
                  </a:lnTo>
                  <a:cubicBezTo>
                    <a:pt x="262617" y="341441"/>
                    <a:pt x="288813" y="514815"/>
                    <a:pt x="288813" y="696804"/>
                  </a:cubicBezTo>
                  <a:cubicBezTo>
                    <a:pt x="288813" y="878793"/>
                    <a:pt x="262617" y="1052167"/>
                    <a:pt x="215244" y="1209860"/>
                  </a:cubicBezTo>
                  <a:lnTo>
                    <a:pt x="144406" y="1393608"/>
                  </a:lnTo>
                  <a:lnTo>
                    <a:pt x="73569" y="1209860"/>
                  </a:lnTo>
                  <a:cubicBezTo>
                    <a:pt x="26196" y="1052167"/>
                    <a:pt x="0" y="878793"/>
                    <a:pt x="0" y="696804"/>
                  </a:cubicBezTo>
                  <a:cubicBezTo>
                    <a:pt x="0" y="514815"/>
                    <a:pt x="26196" y="341441"/>
                    <a:pt x="73569" y="183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67">
              <a:hlinkClick r:id="" action="ppaction://noaction"/>
              <a:extLst>
                <a:ext uri="{FF2B5EF4-FFF2-40B4-BE49-F238E27FC236}">
                  <a16:creationId xmlns:a16="http://schemas.microsoft.com/office/drawing/2014/main" id="{73AFF7A4-3FF5-800E-7A60-37EF05F2E161}"/>
                </a:ext>
              </a:extLst>
            </p:cNvPr>
            <p:cNvSpPr/>
            <p:nvPr/>
          </p:nvSpPr>
          <p:spPr>
            <a:xfrm>
              <a:off x="5219701" y="1443134"/>
              <a:ext cx="1979955" cy="2320773"/>
            </a:xfrm>
            <a:custGeom>
              <a:avLst/>
              <a:gdLst>
                <a:gd name="connsiteX0" fmla="*/ 1431394 w 1979955"/>
                <a:gd name="connsiteY0" fmla="*/ 0 h 2320773"/>
                <a:gd name="connsiteX1" fmla="*/ 1568615 w 1979955"/>
                <a:gd name="connsiteY1" fmla="*/ 141251 h 2320773"/>
                <a:gd name="connsiteX2" fmla="*/ 1837487 w 1979955"/>
                <a:gd name="connsiteY2" fmla="*/ 584361 h 2320773"/>
                <a:gd name="connsiteX3" fmla="*/ 1971007 w 1979955"/>
                <a:gd name="connsiteY3" fmla="*/ 1085171 h 2320773"/>
                <a:gd name="connsiteX4" fmla="*/ 1977901 w 1979955"/>
                <a:gd name="connsiteY4" fmla="*/ 1281980 h 2320773"/>
                <a:gd name="connsiteX5" fmla="*/ 1977901 w 1979955"/>
                <a:gd name="connsiteY5" fmla="*/ 1281980 h 2320773"/>
                <a:gd name="connsiteX6" fmla="*/ 1977732 w 1979955"/>
                <a:gd name="connsiteY6" fmla="*/ 1277152 h 2320773"/>
                <a:gd name="connsiteX7" fmla="*/ 1979955 w 1979955"/>
                <a:gd name="connsiteY7" fmla="*/ 1282316 h 2320773"/>
                <a:gd name="connsiteX8" fmla="*/ 1898752 w 1979955"/>
                <a:gd name="connsiteY8" fmla="*/ 1321433 h 2320773"/>
                <a:gd name="connsiteX9" fmla="*/ 1399351 w 1979955"/>
                <a:gd name="connsiteY9" fmla="*/ 2040391 h 2320773"/>
                <a:gd name="connsiteX10" fmla="*/ 1390095 w 1979955"/>
                <a:gd name="connsiteY10" fmla="*/ 2173816 h 2320773"/>
                <a:gd name="connsiteX11" fmla="*/ 1396712 w 1979955"/>
                <a:gd name="connsiteY11" fmla="*/ 2176367 h 2320773"/>
                <a:gd name="connsiteX12" fmla="*/ 1390048 w 1979955"/>
                <a:gd name="connsiteY12" fmla="*/ 2178935 h 2320773"/>
                <a:gd name="connsiteX13" fmla="*/ 1390159 w 1979955"/>
                <a:gd name="connsiteY13" fmla="*/ 2181129 h 2320773"/>
                <a:gd name="connsiteX14" fmla="*/ 1384358 w 1979955"/>
                <a:gd name="connsiteY14" fmla="*/ 2181129 h 2320773"/>
                <a:gd name="connsiteX15" fmla="*/ 1385356 w 1979955"/>
                <a:gd name="connsiteY15" fmla="*/ 2180744 h 2320773"/>
                <a:gd name="connsiteX16" fmla="*/ 1212964 w 1979955"/>
                <a:gd name="connsiteY16" fmla="*/ 2247204 h 2320773"/>
                <a:gd name="connsiteX17" fmla="*/ 699908 w 1979955"/>
                <a:gd name="connsiteY17" fmla="*/ 2320773 h 2320773"/>
                <a:gd name="connsiteX18" fmla="*/ 186852 w 1979955"/>
                <a:gd name="connsiteY18" fmla="*/ 2247204 h 2320773"/>
                <a:gd name="connsiteX19" fmla="*/ 3105 w 1979955"/>
                <a:gd name="connsiteY19" fmla="*/ 2176367 h 2320773"/>
                <a:gd name="connsiteX20" fmla="*/ 3104 w 1979955"/>
                <a:gd name="connsiteY20" fmla="*/ 2176367 h 2320773"/>
                <a:gd name="connsiteX21" fmla="*/ 15457 w 1979955"/>
                <a:gd name="connsiteY21" fmla="*/ 2181129 h 2320773"/>
                <a:gd name="connsiteX22" fmla="*/ 241 w 1979955"/>
                <a:gd name="connsiteY22" fmla="*/ 2181129 h 2320773"/>
                <a:gd name="connsiteX23" fmla="*/ 0 w 1979955"/>
                <a:gd name="connsiteY23" fmla="*/ 2176366 h 2320773"/>
                <a:gd name="connsiteX24" fmla="*/ 1236235 w 1979955"/>
                <a:gd name="connsiteY24" fmla="*/ 99271 h 2320773"/>
                <a:gd name="connsiteX25" fmla="*/ 1430307 w 1979955"/>
                <a:gd name="connsiteY25" fmla="*/ 5781 h 2320773"/>
                <a:gd name="connsiteX26" fmla="*/ 1431710 w 1979955"/>
                <a:gd name="connsiteY26" fmla="*/ 9040 h 2320773"/>
                <a:gd name="connsiteX27" fmla="*/ 1438288 w 1979955"/>
                <a:gd name="connsiteY27" fmla="*/ 196809 h 2320773"/>
                <a:gd name="connsiteX28" fmla="*/ 1445317 w 1979955"/>
                <a:gd name="connsiteY28" fmla="*/ 243745 h 2320773"/>
                <a:gd name="connsiteX29" fmla="*/ 1438288 w 1979955"/>
                <a:gd name="connsiteY29" fmla="*/ 196809 h 232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79955" h="2320773">
                  <a:moveTo>
                    <a:pt x="1431394" y="0"/>
                  </a:moveTo>
                  <a:lnTo>
                    <a:pt x="1568615" y="141251"/>
                  </a:lnTo>
                  <a:cubicBezTo>
                    <a:pt x="1674033" y="267735"/>
                    <a:pt x="1766120" y="416949"/>
                    <a:pt x="1837487" y="584361"/>
                  </a:cubicBezTo>
                  <a:cubicBezTo>
                    <a:pt x="1908855" y="751772"/>
                    <a:pt x="1952746" y="921532"/>
                    <a:pt x="1971007" y="1085171"/>
                  </a:cubicBezTo>
                  <a:lnTo>
                    <a:pt x="1977901" y="1281980"/>
                  </a:lnTo>
                  <a:lnTo>
                    <a:pt x="1977901" y="1281980"/>
                  </a:lnTo>
                  <a:lnTo>
                    <a:pt x="1977732" y="1277152"/>
                  </a:lnTo>
                  <a:lnTo>
                    <a:pt x="1979955" y="1282316"/>
                  </a:lnTo>
                  <a:lnTo>
                    <a:pt x="1898752" y="1321433"/>
                  </a:lnTo>
                  <a:cubicBezTo>
                    <a:pt x="1633554" y="1465498"/>
                    <a:pt x="1442877" y="1729360"/>
                    <a:pt x="1399351" y="2040391"/>
                  </a:cubicBezTo>
                  <a:lnTo>
                    <a:pt x="1390095" y="2173816"/>
                  </a:lnTo>
                  <a:lnTo>
                    <a:pt x="1396712" y="2176367"/>
                  </a:lnTo>
                  <a:lnTo>
                    <a:pt x="1390048" y="2178935"/>
                  </a:lnTo>
                  <a:lnTo>
                    <a:pt x="1390159" y="2181129"/>
                  </a:lnTo>
                  <a:lnTo>
                    <a:pt x="1384358" y="2181129"/>
                  </a:lnTo>
                  <a:lnTo>
                    <a:pt x="1385356" y="2180744"/>
                  </a:lnTo>
                  <a:lnTo>
                    <a:pt x="1212964" y="2247204"/>
                  </a:lnTo>
                  <a:cubicBezTo>
                    <a:pt x="1055271" y="2294577"/>
                    <a:pt x="881897" y="2320773"/>
                    <a:pt x="699908" y="2320773"/>
                  </a:cubicBezTo>
                  <a:cubicBezTo>
                    <a:pt x="517919" y="2320773"/>
                    <a:pt x="344545" y="2294577"/>
                    <a:pt x="186852" y="2247204"/>
                  </a:cubicBezTo>
                  <a:lnTo>
                    <a:pt x="3105" y="2176367"/>
                  </a:lnTo>
                  <a:lnTo>
                    <a:pt x="3104" y="2176367"/>
                  </a:lnTo>
                  <a:lnTo>
                    <a:pt x="15457" y="2181129"/>
                  </a:lnTo>
                  <a:lnTo>
                    <a:pt x="241" y="2181129"/>
                  </a:lnTo>
                  <a:lnTo>
                    <a:pt x="0" y="2176366"/>
                  </a:lnTo>
                  <a:cubicBezTo>
                    <a:pt x="0" y="1279449"/>
                    <a:pt x="499878" y="499284"/>
                    <a:pt x="1236235" y="99271"/>
                  </a:cubicBezTo>
                  <a:lnTo>
                    <a:pt x="1430307" y="5781"/>
                  </a:lnTo>
                  <a:lnTo>
                    <a:pt x="1431710" y="9040"/>
                  </a:lnTo>
                  <a:lnTo>
                    <a:pt x="1438288" y="196809"/>
                  </a:lnTo>
                  <a:lnTo>
                    <a:pt x="1445317" y="243745"/>
                  </a:lnTo>
                  <a:lnTo>
                    <a:pt x="1438288" y="196809"/>
                  </a:lnTo>
                  <a:close/>
                </a:path>
              </a:pathLst>
            </a:custGeom>
            <a:solidFill>
              <a:srgbClr val="7F3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68">
              <a:hlinkClick r:id="rId6" action="ppaction://hlinksldjump"/>
              <a:extLst>
                <a:ext uri="{FF2B5EF4-FFF2-40B4-BE49-F238E27FC236}">
                  <a16:creationId xmlns:a16="http://schemas.microsoft.com/office/drawing/2014/main" id="{FDC35161-43AB-FF23-631B-C49201F8EF79}"/>
                </a:ext>
              </a:extLst>
            </p:cNvPr>
            <p:cNvSpPr/>
            <p:nvPr/>
          </p:nvSpPr>
          <p:spPr>
            <a:xfrm>
              <a:off x="5412113" y="4004367"/>
              <a:ext cx="2318482" cy="1981179"/>
            </a:xfrm>
            <a:custGeom>
              <a:avLst/>
              <a:gdLst>
                <a:gd name="connsiteX0" fmla="*/ 1281981 w 2318482"/>
                <a:gd name="connsiteY0" fmla="*/ 0 h 1981179"/>
                <a:gd name="connsiteX1" fmla="*/ 1176067 w 2318482"/>
                <a:gd name="connsiteY1" fmla="*/ 102892 h 1981179"/>
                <a:gd name="connsiteX2" fmla="*/ 1278276 w 2318482"/>
                <a:gd name="connsiteY2" fmla="*/ 3600 h 1981179"/>
                <a:gd name="connsiteX3" fmla="*/ 1278656 w 2318482"/>
                <a:gd name="connsiteY3" fmla="*/ 3437 h 1981179"/>
                <a:gd name="connsiteX4" fmla="*/ 1314854 w 2318482"/>
                <a:gd name="connsiteY4" fmla="*/ 78582 h 1981179"/>
                <a:gd name="connsiteX5" fmla="*/ 2169787 w 2318482"/>
                <a:gd name="connsiteY5" fmla="*/ 587416 h 1981179"/>
                <a:gd name="connsiteX6" fmla="*/ 2174550 w 2318482"/>
                <a:gd name="connsiteY6" fmla="*/ 587176 h 1981179"/>
                <a:gd name="connsiteX7" fmla="*/ 2174550 w 2318482"/>
                <a:gd name="connsiteY7" fmla="*/ 588801 h 1981179"/>
                <a:gd name="connsiteX8" fmla="*/ 2244913 w 2318482"/>
                <a:gd name="connsiteY8" fmla="*/ 771319 h 1981179"/>
                <a:gd name="connsiteX9" fmla="*/ 2318482 w 2318482"/>
                <a:gd name="connsiteY9" fmla="*/ 1284375 h 1981179"/>
                <a:gd name="connsiteX10" fmla="*/ 2244913 w 2318482"/>
                <a:gd name="connsiteY10" fmla="*/ 1797431 h 1981179"/>
                <a:gd name="connsiteX11" fmla="*/ 2174076 w 2318482"/>
                <a:gd name="connsiteY11" fmla="*/ 1981179 h 1981179"/>
                <a:gd name="connsiteX12" fmla="*/ 2103238 w 2318482"/>
                <a:gd name="connsiteY12" fmla="*/ 1797431 h 1981179"/>
                <a:gd name="connsiteX13" fmla="*/ 2172540 w 2318482"/>
                <a:gd name="connsiteY13" fmla="*/ 1977196 h 1981179"/>
                <a:gd name="connsiteX14" fmla="*/ 2169787 w 2318482"/>
                <a:gd name="connsiteY14" fmla="*/ 1977334 h 1981179"/>
                <a:gd name="connsiteX15" fmla="*/ 92692 w 2318482"/>
                <a:gd name="connsiteY15" fmla="*/ 741099 h 1981179"/>
                <a:gd name="connsiteX16" fmla="*/ 861 w 2318482"/>
                <a:gd name="connsiteY16" fmla="*/ 550471 h 1981179"/>
                <a:gd name="connsiteX17" fmla="*/ 11023 w 2318482"/>
                <a:gd name="connsiteY17" fmla="*/ 546121 h 1981179"/>
                <a:gd name="connsiteX18" fmla="*/ 196810 w 2318482"/>
                <a:gd name="connsiteY18" fmla="*/ 539613 h 1981179"/>
                <a:gd name="connsiteX19" fmla="*/ 697620 w 2318482"/>
                <a:gd name="connsiteY19" fmla="*/ 406093 h 1981179"/>
                <a:gd name="connsiteX20" fmla="*/ 1041676 w 2318482"/>
                <a:gd name="connsiteY20" fmla="*/ 213669 h 1981179"/>
                <a:gd name="connsiteX21" fmla="*/ 1100380 w 2318482"/>
                <a:gd name="connsiteY21" fmla="*/ 168362 h 1981179"/>
                <a:gd name="connsiteX22" fmla="*/ 1041676 w 2318482"/>
                <a:gd name="connsiteY22" fmla="*/ 213669 h 1981179"/>
                <a:gd name="connsiteX23" fmla="*/ 697620 w 2318482"/>
                <a:gd name="connsiteY23" fmla="*/ 406093 h 1981179"/>
                <a:gd name="connsiteX24" fmla="*/ 196810 w 2318482"/>
                <a:gd name="connsiteY24" fmla="*/ 539613 h 1981179"/>
                <a:gd name="connsiteX25" fmla="*/ 0 w 2318482"/>
                <a:gd name="connsiteY25" fmla="*/ 546507 h 1981179"/>
                <a:gd name="connsiteX26" fmla="*/ 141251 w 2318482"/>
                <a:gd name="connsiteY26" fmla="*/ 409286 h 1981179"/>
                <a:gd name="connsiteX27" fmla="*/ 584361 w 2318482"/>
                <a:gd name="connsiteY27" fmla="*/ 140414 h 1981179"/>
                <a:gd name="connsiteX28" fmla="*/ 1085172 w 2318482"/>
                <a:gd name="connsiteY28" fmla="*/ 6894 h 198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18482" h="1981179">
                  <a:moveTo>
                    <a:pt x="1281981" y="0"/>
                  </a:moveTo>
                  <a:lnTo>
                    <a:pt x="1176067" y="102892"/>
                  </a:lnTo>
                  <a:lnTo>
                    <a:pt x="1278276" y="3600"/>
                  </a:lnTo>
                  <a:lnTo>
                    <a:pt x="1278656" y="3437"/>
                  </a:lnTo>
                  <a:lnTo>
                    <a:pt x="1314854" y="78582"/>
                  </a:lnTo>
                  <a:cubicBezTo>
                    <a:pt x="1479500" y="381667"/>
                    <a:pt x="1800616" y="587416"/>
                    <a:pt x="2169787" y="587416"/>
                  </a:cubicBezTo>
                  <a:lnTo>
                    <a:pt x="2174550" y="587176"/>
                  </a:lnTo>
                  <a:lnTo>
                    <a:pt x="2174550" y="588801"/>
                  </a:lnTo>
                  <a:lnTo>
                    <a:pt x="2244913" y="771319"/>
                  </a:lnTo>
                  <a:cubicBezTo>
                    <a:pt x="2292286" y="929012"/>
                    <a:pt x="2318482" y="1102386"/>
                    <a:pt x="2318482" y="1284375"/>
                  </a:cubicBezTo>
                  <a:cubicBezTo>
                    <a:pt x="2318482" y="1466364"/>
                    <a:pt x="2292286" y="1639738"/>
                    <a:pt x="2244913" y="1797431"/>
                  </a:cubicBezTo>
                  <a:lnTo>
                    <a:pt x="2174076" y="1981179"/>
                  </a:lnTo>
                  <a:lnTo>
                    <a:pt x="2103238" y="1797431"/>
                  </a:lnTo>
                  <a:lnTo>
                    <a:pt x="2172540" y="1977196"/>
                  </a:lnTo>
                  <a:lnTo>
                    <a:pt x="2169787" y="1977334"/>
                  </a:lnTo>
                  <a:cubicBezTo>
                    <a:pt x="1272870" y="1977334"/>
                    <a:pt x="492705" y="1477456"/>
                    <a:pt x="92692" y="741099"/>
                  </a:cubicBezTo>
                  <a:lnTo>
                    <a:pt x="861" y="550471"/>
                  </a:lnTo>
                  <a:lnTo>
                    <a:pt x="11023" y="546121"/>
                  </a:lnTo>
                  <a:lnTo>
                    <a:pt x="196810" y="539613"/>
                  </a:lnTo>
                  <a:cubicBezTo>
                    <a:pt x="360449" y="521352"/>
                    <a:pt x="530208" y="477460"/>
                    <a:pt x="697620" y="406093"/>
                  </a:cubicBezTo>
                  <a:cubicBezTo>
                    <a:pt x="823179" y="352567"/>
                    <a:pt x="938502" y="287387"/>
                    <a:pt x="1041676" y="213669"/>
                  </a:cubicBezTo>
                  <a:lnTo>
                    <a:pt x="1100380" y="168362"/>
                  </a:lnTo>
                  <a:lnTo>
                    <a:pt x="1041676" y="213669"/>
                  </a:lnTo>
                  <a:cubicBezTo>
                    <a:pt x="938501" y="287387"/>
                    <a:pt x="823179" y="352567"/>
                    <a:pt x="697620" y="406093"/>
                  </a:cubicBezTo>
                  <a:cubicBezTo>
                    <a:pt x="530208" y="477460"/>
                    <a:pt x="360449" y="521352"/>
                    <a:pt x="196810" y="539613"/>
                  </a:cubicBezTo>
                  <a:lnTo>
                    <a:pt x="0" y="546507"/>
                  </a:lnTo>
                  <a:lnTo>
                    <a:pt x="141251" y="409286"/>
                  </a:lnTo>
                  <a:cubicBezTo>
                    <a:pt x="267736" y="303868"/>
                    <a:pt x="416950" y="211781"/>
                    <a:pt x="584361" y="140414"/>
                  </a:cubicBezTo>
                  <a:cubicBezTo>
                    <a:pt x="751773" y="69046"/>
                    <a:pt x="921533" y="25155"/>
                    <a:pt x="1085172" y="68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69">
              <a:extLst>
                <a:ext uri="{FF2B5EF4-FFF2-40B4-BE49-F238E27FC236}">
                  <a16:creationId xmlns:a16="http://schemas.microsoft.com/office/drawing/2014/main" id="{A438CD5A-3EA5-F29F-ABF3-E9F88A31D92F}"/>
                </a:ext>
              </a:extLst>
            </p:cNvPr>
            <p:cNvSpPr/>
            <p:nvPr/>
          </p:nvSpPr>
          <p:spPr>
            <a:xfrm>
              <a:off x="7441783" y="4591938"/>
              <a:ext cx="288813" cy="1393608"/>
            </a:xfrm>
            <a:custGeom>
              <a:avLst/>
              <a:gdLst>
                <a:gd name="connsiteX0" fmla="*/ 0 w 288813"/>
                <a:gd name="connsiteY0" fmla="*/ 696804 h 1393608"/>
                <a:gd name="connsiteX1" fmla="*/ 73569 w 288813"/>
                <a:gd name="connsiteY1" fmla="*/ 183748 h 1393608"/>
                <a:gd name="connsiteX2" fmla="*/ 144407 w 288813"/>
                <a:gd name="connsiteY2" fmla="*/ 0 h 1393608"/>
                <a:gd name="connsiteX3" fmla="*/ 215244 w 288813"/>
                <a:gd name="connsiteY3" fmla="*/ 183748 h 1393608"/>
                <a:gd name="connsiteX4" fmla="*/ 288813 w 288813"/>
                <a:gd name="connsiteY4" fmla="*/ 696804 h 1393608"/>
                <a:gd name="connsiteX5" fmla="*/ 215244 w 288813"/>
                <a:gd name="connsiteY5" fmla="*/ 1209860 h 1393608"/>
                <a:gd name="connsiteX6" fmla="*/ 144407 w 288813"/>
                <a:gd name="connsiteY6" fmla="*/ 1393608 h 1393608"/>
                <a:gd name="connsiteX7" fmla="*/ 73569 w 288813"/>
                <a:gd name="connsiteY7" fmla="*/ 1209860 h 1393608"/>
                <a:gd name="connsiteX8" fmla="*/ 0 w 288813"/>
                <a:gd name="connsiteY8" fmla="*/ 696804 h 13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13" h="1393608">
                  <a:moveTo>
                    <a:pt x="0" y="696804"/>
                  </a:moveTo>
                  <a:cubicBezTo>
                    <a:pt x="0" y="514815"/>
                    <a:pt x="26196" y="341441"/>
                    <a:pt x="73569" y="183748"/>
                  </a:cubicBezTo>
                  <a:lnTo>
                    <a:pt x="144407" y="0"/>
                  </a:lnTo>
                  <a:lnTo>
                    <a:pt x="215244" y="183748"/>
                  </a:lnTo>
                  <a:cubicBezTo>
                    <a:pt x="262617" y="341441"/>
                    <a:pt x="288813" y="514815"/>
                    <a:pt x="288813" y="696804"/>
                  </a:cubicBezTo>
                  <a:cubicBezTo>
                    <a:pt x="288813" y="878793"/>
                    <a:pt x="262617" y="1052167"/>
                    <a:pt x="215244" y="1209860"/>
                  </a:cubicBezTo>
                  <a:lnTo>
                    <a:pt x="144407" y="1393608"/>
                  </a:lnTo>
                  <a:lnTo>
                    <a:pt x="73569" y="1209860"/>
                  </a:lnTo>
                  <a:cubicBezTo>
                    <a:pt x="26196" y="1052167"/>
                    <a:pt x="0" y="878793"/>
                    <a:pt x="0" y="6968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70">
              <a:extLst>
                <a:ext uri="{FF2B5EF4-FFF2-40B4-BE49-F238E27FC236}">
                  <a16:creationId xmlns:a16="http://schemas.microsoft.com/office/drawing/2014/main" id="{9E850234-AD5E-1F30-F678-C6900DAA6A0C}"/>
                </a:ext>
              </a:extLst>
            </p:cNvPr>
            <p:cNvSpPr/>
            <p:nvPr/>
          </p:nvSpPr>
          <p:spPr>
            <a:xfrm rot="20199819">
              <a:off x="8094803" y="4458397"/>
              <a:ext cx="288813" cy="1393608"/>
            </a:xfrm>
            <a:custGeom>
              <a:avLst/>
              <a:gdLst>
                <a:gd name="connsiteX0" fmla="*/ 0 w 288813"/>
                <a:gd name="connsiteY0" fmla="*/ 696804 h 1393608"/>
                <a:gd name="connsiteX1" fmla="*/ 73569 w 288813"/>
                <a:gd name="connsiteY1" fmla="*/ 183748 h 1393608"/>
                <a:gd name="connsiteX2" fmla="*/ 144407 w 288813"/>
                <a:gd name="connsiteY2" fmla="*/ 0 h 1393608"/>
                <a:gd name="connsiteX3" fmla="*/ 215244 w 288813"/>
                <a:gd name="connsiteY3" fmla="*/ 183748 h 1393608"/>
                <a:gd name="connsiteX4" fmla="*/ 288813 w 288813"/>
                <a:gd name="connsiteY4" fmla="*/ 696804 h 1393608"/>
                <a:gd name="connsiteX5" fmla="*/ 215244 w 288813"/>
                <a:gd name="connsiteY5" fmla="*/ 1209860 h 1393608"/>
                <a:gd name="connsiteX6" fmla="*/ 144407 w 288813"/>
                <a:gd name="connsiteY6" fmla="*/ 1393608 h 1393608"/>
                <a:gd name="connsiteX7" fmla="*/ 73569 w 288813"/>
                <a:gd name="connsiteY7" fmla="*/ 1209860 h 1393608"/>
                <a:gd name="connsiteX8" fmla="*/ 0 w 288813"/>
                <a:gd name="connsiteY8" fmla="*/ 696804 h 13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13" h="1393608">
                  <a:moveTo>
                    <a:pt x="0" y="696804"/>
                  </a:moveTo>
                  <a:cubicBezTo>
                    <a:pt x="0" y="514815"/>
                    <a:pt x="26196" y="341441"/>
                    <a:pt x="73569" y="183748"/>
                  </a:cubicBezTo>
                  <a:lnTo>
                    <a:pt x="144407" y="0"/>
                  </a:lnTo>
                  <a:lnTo>
                    <a:pt x="215244" y="183748"/>
                  </a:lnTo>
                  <a:cubicBezTo>
                    <a:pt x="262617" y="341441"/>
                    <a:pt x="288813" y="514815"/>
                    <a:pt x="288813" y="696804"/>
                  </a:cubicBezTo>
                  <a:cubicBezTo>
                    <a:pt x="288813" y="878793"/>
                    <a:pt x="262617" y="1052167"/>
                    <a:pt x="215244" y="1209860"/>
                  </a:cubicBezTo>
                  <a:lnTo>
                    <a:pt x="144407" y="1393608"/>
                  </a:lnTo>
                  <a:lnTo>
                    <a:pt x="73569" y="1209860"/>
                  </a:lnTo>
                  <a:cubicBezTo>
                    <a:pt x="26196" y="1052167"/>
                    <a:pt x="0" y="878793"/>
                    <a:pt x="0" y="696804"/>
                  </a:cubicBezTo>
                  <a:close/>
                </a:path>
              </a:pathLst>
            </a:custGeom>
            <a:solidFill>
              <a:srgbClr val="480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71">
              <a:extLst>
                <a:ext uri="{FF2B5EF4-FFF2-40B4-BE49-F238E27FC236}">
                  <a16:creationId xmlns:a16="http://schemas.microsoft.com/office/drawing/2014/main" id="{6A8D27AF-7B44-7116-7A31-D821F99FE48D}"/>
                </a:ext>
              </a:extLst>
            </p:cNvPr>
            <p:cNvSpPr/>
            <p:nvPr/>
          </p:nvSpPr>
          <p:spPr>
            <a:xfrm rot="16200000">
              <a:off x="9105265" y="2930670"/>
              <a:ext cx="288813" cy="1393608"/>
            </a:xfrm>
            <a:custGeom>
              <a:avLst/>
              <a:gdLst>
                <a:gd name="connsiteX0" fmla="*/ 0 w 288813"/>
                <a:gd name="connsiteY0" fmla="*/ 696804 h 1393608"/>
                <a:gd name="connsiteX1" fmla="*/ 73569 w 288813"/>
                <a:gd name="connsiteY1" fmla="*/ 183748 h 1393608"/>
                <a:gd name="connsiteX2" fmla="*/ 144407 w 288813"/>
                <a:gd name="connsiteY2" fmla="*/ 0 h 1393608"/>
                <a:gd name="connsiteX3" fmla="*/ 215244 w 288813"/>
                <a:gd name="connsiteY3" fmla="*/ 183748 h 1393608"/>
                <a:gd name="connsiteX4" fmla="*/ 288813 w 288813"/>
                <a:gd name="connsiteY4" fmla="*/ 696804 h 1393608"/>
                <a:gd name="connsiteX5" fmla="*/ 215244 w 288813"/>
                <a:gd name="connsiteY5" fmla="*/ 1209860 h 1393608"/>
                <a:gd name="connsiteX6" fmla="*/ 144407 w 288813"/>
                <a:gd name="connsiteY6" fmla="*/ 1393608 h 1393608"/>
                <a:gd name="connsiteX7" fmla="*/ 73569 w 288813"/>
                <a:gd name="connsiteY7" fmla="*/ 1209860 h 1393608"/>
                <a:gd name="connsiteX8" fmla="*/ 0 w 288813"/>
                <a:gd name="connsiteY8" fmla="*/ 696804 h 13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13" h="1393608">
                  <a:moveTo>
                    <a:pt x="0" y="696804"/>
                  </a:moveTo>
                  <a:cubicBezTo>
                    <a:pt x="0" y="514815"/>
                    <a:pt x="26196" y="341441"/>
                    <a:pt x="73569" y="183748"/>
                  </a:cubicBezTo>
                  <a:lnTo>
                    <a:pt x="144407" y="0"/>
                  </a:lnTo>
                  <a:lnTo>
                    <a:pt x="215244" y="183748"/>
                  </a:lnTo>
                  <a:cubicBezTo>
                    <a:pt x="262617" y="341441"/>
                    <a:pt x="288813" y="514815"/>
                    <a:pt x="288813" y="696804"/>
                  </a:cubicBezTo>
                  <a:cubicBezTo>
                    <a:pt x="288813" y="878793"/>
                    <a:pt x="262617" y="1052167"/>
                    <a:pt x="215244" y="1209860"/>
                  </a:cubicBezTo>
                  <a:lnTo>
                    <a:pt x="144407" y="1393608"/>
                  </a:lnTo>
                  <a:lnTo>
                    <a:pt x="73569" y="1209860"/>
                  </a:lnTo>
                  <a:cubicBezTo>
                    <a:pt x="26196" y="1052167"/>
                    <a:pt x="0" y="878793"/>
                    <a:pt x="0" y="696804"/>
                  </a:cubicBezTo>
                  <a:close/>
                </a:path>
              </a:pathLst>
            </a:custGeom>
            <a:solidFill>
              <a:srgbClr val="480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74">
              <a:extLst>
                <a:ext uri="{FF2B5EF4-FFF2-40B4-BE49-F238E27FC236}">
                  <a16:creationId xmlns:a16="http://schemas.microsoft.com/office/drawing/2014/main" id="{9E1B5246-5474-1F26-DCD5-84681C0AAB4E}"/>
                </a:ext>
              </a:extLst>
            </p:cNvPr>
            <p:cNvSpPr/>
            <p:nvPr/>
          </p:nvSpPr>
          <p:spPr>
            <a:xfrm rot="14799819">
              <a:off x="8971096" y="2265654"/>
              <a:ext cx="288813" cy="1393608"/>
            </a:xfrm>
            <a:custGeom>
              <a:avLst/>
              <a:gdLst>
                <a:gd name="connsiteX0" fmla="*/ 0 w 288813"/>
                <a:gd name="connsiteY0" fmla="*/ 696804 h 1393608"/>
                <a:gd name="connsiteX1" fmla="*/ 73569 w 288813"/>
                <a:gd name="connsiteY1" fmla="*/ 183748 h 1393608"/>
                <a:gd name="connsiteX2" fmla="*/ 144407 w 288813"/>
                <a:gd name="connsiteY2" fmla="*/ 0 h 1393608"/>
                <a:gd name="connsiteX3" fmla="*/ 215244 w 288813"/>
                <a:gd name="connsiteY3" fmla="*/ 183748 h 1393608"/>
                <a:gd name="connsiteX4" fmla="*/ 288813 w 288813"/>
                <a:gd name="connsiteY4" fmla="*/ 696804 h 1393608"/>
                <a:gd name="connsiteX5" fmla="*/ 215244 w 288813"/>
                <a:gd name="connsiteY5" fmla="*/ 1209860 h 1393608"/>
                <a:gd name="connsiteX6" fmla="*/ 144407 w 288813"/>
                <a:gd name="connsiteY6" fmla="*/ 1393608 h 1393608"/>
                <a:gd name="connsiteX7" fmla="*/ 73569 w 288813"/>
                <a:gd name="connsiteY7" fmla="*/ 1209860 h 1393608"/>
                <a:gd name="connsiteX8" fmla="*/ 0 w 288813"/>
                <a:gd name="connsiteY8" fmla="*/ 696804 h 13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13" h="1393608">
                  <a:moveTo>
                    <a:pt x="0" y="696804"/>
                  </a:moveTo>
                  <a:cubicBezTo>
                    <a:pt x="0" y="514815"/>
                    <a:pt x="26196" y="341441"/>
                    <a:pt x="73569" y="183748"/>
                  </a:cubicBezTo>
                  <a:lnTo>
                    <a:pt x="144407" y="0"/>
                  </a:lnTo>
                  <a:lnTo>
                    <a:pt x="215244" y="183748"/>
                  </a:lnTo>
                  <a:cubicBezTo>
                    <a:pt x="262617" y="341441"/>
                    <a:pt x="288813" y="514815"/>
                    <a:pt x="288813" y="696804"/>
                  </a:cubicBezTo>
                  <a:cubicBezTo>
                    <a:pt x="288813" y="878793"/>
                    <a:pt x="262617" y="1052167"/>
                    <a:pt x="215244" y="1209860"/>
                  </a:cubicBezTo>
                  <a:lnTo>
                    <a:pt x="144407" y="1393608"/>
                  </a:lnTo>
                  <a:lnTo>
                    <a:pt x="73569" y="1209860"/>
                  </a:lnTo>
                  <a:cubicBezTo>
                    <a:pt x="26196" y="1052167"/>
                    <a:pt x="0" y="878793"/>
                    <a:pt x="0" y="6968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76">
              <a:extLst>
                <a:ext uri="{FF2B5EF4-FFF2-40B4-BE49-F238E27FC236}">
                  <a16:creationId xmlns:a16="http://schemas.microsoft.com/office/drawing/2014/main" id="{837A9257-60B8-34A8-AEB5-48618ED20095}"/>
                </a:ext>
              </a:extLst>
            </p:cNvPr>
            <p:cNvSpPr/>
            <p:nvPr/>
          </p:nvSpPr>
          <p:spPr>
            <a:xfrm rot="10800000">
              <a:off x="7442259" y="1256235"/>
              <a:ext cx="288813" cy="1393608"/>
            </a:xfrm>
            <a:custGeom>
              <a:avLst/>
              <a:gdLst>
                <a:gd name="connsiteX0" fmla="*/ 0 w 288813"/>
                <a:gd name="connsiteY0" fmla="*/ 696804 h 1393608"/>
                <a:gd name="connsiteX1" fmla="*/ 73569 w 288813"/>
                <a:gd name="connsiteY1" fmla="*/ 183748 h 1393608"/>
                <a:gd name="connsiteX2" fmla="*/ 144407 w 288813"/>
                <a:gd name="connsiteY2" fmla="*/ 0 h 1393608"/>
                <a:gd name="connsiteX3" fmla="*/ 215244 w 288813"/>
                <a:gd name="connsiteY3" fmla="*/ 183748 h 1393608"/>
                <a:gd name="connsiteX4" fmla="*/ 288813 w 288813"/>
                <a:gd name="connsiteY4" fmla="*/ 696804 h 1393608"/>
                <a:gd name="connsiteX5" fmla="*/ 215244 w 288813"/>
                <a:gd name="connsiteY5" fmla="*/ 1209860 h 1393608"/>
                <a:gd name="connsiteX6" fmla="*/ 144407 w 288813"/>
                <a:gd name="connsiteY6" fmla="*/ 1393608 h 1393608"/>
                <a:gd name="connsiteX7" fmla="*/ 73569 w 288813"/>
                <a:gd name="connsiteY7" fmla="*/ 1209860 h 1393608"/>
                <a:gd name="connsiteX8" fmla="*/ 0 w 288813"/>
                <a:gd name="connsiteY8" fmla="*/ 696804 h 13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13" h="1393608">
                  <a:moveTo>
                    <a:pt x="0" y="696804"/>
                  </a:moveTo>
                  <a:cubicBezTo>
                    <a:pt x="0" y="514815"/>
                    <a:pt x="26196" y="341441"/>
                    <a:pt x="73569" y="183748"/>
                  </a:cubicBezTo>
                  <a:lnTo>
                    <a:pt x="144407" y="0"/>
                  </a:lnTo>
                  <a:lnTo>
                    <a:pt x="215244" y="183748"/>
                  </a:lnTo>
                  <a:cubicBezTo>
                    <a:pt x="262617" y="341441"/>
                    <a:pt x="288813" y="514815"/>
                    <a:pt x="288813" y="696804"/>
                  </a:cubicBezTo>
                  <a:cubicBezTo>
                    <a:pt x="288813" y="878793"/>
                    <a:pt x="262617" y="1052167"/>
                    <a:pt x="215244" y="1209860"/>
                  </a:cubicBezTo>
                  <a:lnTo>
                    <a:pt x="144407" y="1393608"/>
                  </a:lnTo>
                  <a:lnTo>
                    <a:pt x="73569" y="1209860"/>
                  </a:lnTo>
                  <a:cubicBezTo>
                    <a:pt x="26196" y="1052167"/>
                    <a:pt x="0" y="878793"/>
                    <a:pt x="0" y="6968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77">
              <a:extLst>
                <a:ext uri="{FF2B5EF4-FFF2-40B4-BE49-F238E27FC236}">
                  <a16:creationId xmlns:a16="http://schemas.microsoft.com/office/drawing/2014/main" id="{907B3315-C5E4-D723-A6A1-A8E6E2164073}"/>
                </a:ext>
              </a:extLst>
            </p:cNvPr>
            <p:cNvSpPr/>
            <p:nvPr/>
          </p:nvSpPr>
          <p:spPr>
            <a:xfrm rot="9414690">
              <a:off x="6779942" y="1387320"/>
              <a:ext cx="288813" cy="1393608"/>
            </a:xfrm>
            <a:custGeom>
              <a:avLst/>
              <a:gdLst>
                <a:gd name="connsiteX0" fmla="*/ 0 w 288813"/>
                <a:gd name="connsiteY0" fmla="*/ 696804 h 1393608"/>
                <a:gd name="connsiteX1" fmla="*/ 73569 w 288813"/>
                <a:gd name="connsiteY1" fmla="*/ 183748 h 1393608"/>
                <a:gd name="connsiteX2" fmla="*/ 144407 w 288813"/>
                <a:gd name="connsiteY2" fmla="*/ 0 h 1393608"/>
                <a:gd name="connsiteX3" fmla="*/ 215244 w 288813"/>
                <a:gd name="connsiteY3" fmla="*/ 183748 h 1393608"/>
                <a:gd name="connsiteX4" fmla="*/ 288813 w 288813"/>
                <a:gd name="connsiteY4" fmla="*/ 696804 h 1393608"/>
                <a:gd name="connsiteX5" fmla="*/ 215244 w 288813"/>
                <a:gd name="connsiteY5" fmla="*/ 1209860 h 1393608"/>
                <a:gd name="connsiteX6" fmla="*/ 144407 w 288813"/>
                <a:gd name="connsiteY6" fmla="*/ 1393608 h 1393608"/>
                <a:gd name="connsiteX7" fmla="*/ 73569 w 288813"/>
                <a:gd name="connsiteY7" fmla="*/ 1209860 h 1393608"/>
                <a:gd name="connsiteX8" fmla="*/ 0 w 288813"/>
                <a:gd name="connsiteY8" fmla="*/ 696804 h 13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13" h="1393608">
                  <a:moveTo>
                    <a:pt x="0" y="696804"/>
                  </a:moveTo>
                  <a:cubicBezTo>
                    <a:pt x="0" y="514815"/>
                    <a:pt x="26196" y="341441"/>
                    <a:pt x="73569" y="183748"/>
                  </a:cubicBezTo>
                  <a:lnTo>
                    <a:pt x="144407" y="0"/>
                  </a:lnTo>
                  <a:lnTo>
                    <a:pt x="215244" y="183748"/>
                  </a:lnTo>
                  <a:cubicBezTo>
                    <a:pt x="262617" y="341441"/>
                    <a:pt x="288813" y="514815"/>
                    <a:pt x="288813" y="696804"/>
                  </a:cubicBezTo>
                  <a:cubicBezTo>
                    <a:pt x="288813" y="878793"/>
                    <a:pt x="262617" y="1052167"/>
                    <a:pt x="215244" y="1209860"/>
                  </a:cubicBezTo>
                  <a:lnTo>
                    <a:pt x="144407" y="1393608"/>
                  </a:lnTo>
                  <a:lnTo>
                    <a:pt x="73569" y="1209860"/>
                  </a:lnTo>
                  <a:cubicBezTo>
                    <a:pt x="26196" y="1052167"/>
                    <a:pt x="0" y="878793"/>
                    <a:pt x="0" y="696804"/>
                  </a:cubicBezTo>
                  <a:close/>
                </a:path>
              </a:pathLst>
            </a:custGeom>
            <a:solidFill>
              <a:srgbClr val="480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78">
              <a:extLst>
                <a:ext uri="{FF2B5EF4-FFF2-40B4-BE49-F238E27FC236}">
                  <a16:creationId xmlns:a16="http://schemas.microsoft.com/office/drawing/2014/main" id="{D284D400-422C-9B1A-805C-E0AC23988238}"/>
                </a:ext>
              </a:extLst>
            </p:cNvPr>
            <p:cNvSpPr/>
            <p:nvPr/>
          </p:nvSpPr>
          <p:spPr>
            <a:xfrm rot="4014690">
              <a:off x="5908698" y="3580816"/>
              <a:ext cx="288813" cy="1393608"/>
            </a:xfrm>
            <a:custGeom>
              <a:avLst/>
              <a:gdLst>
                <a:gd name="connsiteX0" fmla="*/ 0 w 288813"/>
                <a:gd name="connsiteY0" fmla="*/ 696804 h 1393608"/>
                <a:gd name="connsiteX1" fmla="*/ 73569 w 288813"/>
                <a:gd name="connsiteY1" fmla="*/ 183748 h 1393608"/>
                <a:gd name="connsiteX2" fmla="*/ 144407 w 288813"/>
                <a:gd name="connsiteY2" fmla="*/ 0 h 1393608"/>
                <a:gd name="connsiteX3" fmla="*/ 215244 w 288813"/>
                <a:gd name="connsiteY3" fmla="*/ 183748 h 1393608"/>
                <a:gd name="connsiteX4" fmla="*/ 288813 w 288813"/>
                <a:gd name="connsiteY4" fmla="*/ 696804 h 1393608"/>
                <a:gd name="connsiteX5" fmla="*/ 215244 w 288813"/>
                <a:gd name="connsiteY5" fmla="*/ 1209860 h 1393608"/>
                <a:gd name="connsiteX6" fmla="*/ 144407 w 288813"/>
                <a:gd name="connsiteY6" fmla="*/ 1393608 h 1393608"/>
                <a:gd name="connsiteX7" fmla="*/ 73569 w 288813"/>
                <a:gd name="connsiteY7" fmla="*/ 1209860 h 1393608"/>
                <a:gd name="connsiteX8" fmla="*/ 0 w 288813"/>
                <a:gd name="connsiteY8" fmla="*/ 696804 h 13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13" h="1393608">
                  <a:moveTo>
                    <a:pt x="0" y="696804"/>
                  </a:moveTo>
                  <a:cubicBezTo>
                    <a:pt x="0" y="514815"/>
                    <a:pt x="26196" y="341441"/>
                    <a:pt x="73569" y="183748"/>
                  </a:cubicBezTo>
                  <a:lnTo>
                    <a:pt x="144407" y="0"/>
                  </a:lnTo>
                  <a:lnTo>
                    <a:pt x="215244" y="183748"/>
                  </a:lnTo>
                  <a:cubicBezTo>
                    <a:pt x="262617" y="341441"/>
                    <a:pt x="288813" y="514815"/>
                    <a:pt x="288813" y="696804"/>
                  </a:cubicBezTo>
                  <a:cubicBezTo>
                    <a:pt x="288813" y="878793"/>
                    <a:pt x="262617" y="1052167"/>
                    <a:pt x="215244" y="1209860"/>
                  </a:cubicBezTo>
                  <a:lnTo>
                    <a:pt x="144407" y="1393608"/>
                  </a:lnTo>
                  <a:lnTo>
                    <a:pt x="73569" y="1209860"/>
                  </a:lnTo>
                  <a:cubicBezTo>
                    <a:pt x="26196" y="1052167"/>
                    <a:pt x="0" y="878793"/>
                    <a:pt x="0" y="6968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80">
              <a:extLst>
                <a:ext uri="{FF2B5EF4-FFF2-40B4-BE49-F238E27FC236}">
                  <a16:creationId xmlns:a16="http://schemas.microsoft.com/office/drawing/2014/main" id="{8572C0AC-5DEB-8186-A2D8-9FBAE71CE73A}"/>
                </a:ext>
              </a:extLst>
            </p:cNvPr>
            <p:cNvSpPr/>
            <p:nvPr/>
          </p:nvSpPr>
          <p:spPr>
            <a:xfrm rot="5400000">
              <a:off x="5775202" y="2922696"/>
              <a:ext cx="288813" cy="1393608"/>
            </a:xfrm>
            <a:custGeom>
              <a:avLst/>
              <a:gdLst>
                <a:gd name="connsiteX0" fmla="*/ 0 w 288813"/>
                <a:gd name="connsiteY0" fmla="*/ 696804 h 1393608"/>
                <a:gd name="connsiteX1" fmla="*/ 73569 w 288813"/>
                <a:gd name="connsiteY1" fmla="*/ 183748 h 1393608"/>
                <a:gd name="connsiteX2" fmla="*/ 144407 w 288813"/>
                <a:gd name="connsiteY2" fmla="*/ 0 h 1393608"/>
                <a:gd name="connsiteX3" fmla="*/ 215244 w 288813"/>
                <a:gd name="connsiteY3" fmla="*/ 183748 h 1393608"/>
                <a:gd name="connsiteX4" fmla="*/ 288813 w 288813"/>
                <a:gd name="connsiteY4" fmla="*/ 696804 h 1393608"/>
                <a:gd name="connsiteX5" fmla="*/ 215244 w 288813"/>
                <a:gd name="connsiteY5" fmla="*/ 1209860 h 1393608"/>
                <a:gd name="connsiteX6" fmla="*/ 144407 w 288813"/>
                <a:gd name="connsiteY6" fmla="*/ 1393608 h 1393608"/>
                <a:gd name="connsiteX7" fmla="*/ 73569 w 288813"/>
                <a:gd name="connsiteY7" fmla="*/ 1209860 h 1393608"/>
                <a:gd name="connsiteX8" fmla="*/ 0 w 288813"/>
                <a:gd name="connsiteY8" fmla="*/ 696804 h 13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13" h="1393608">
                  <a:moveTo>
                    <a:pt x="0" y="696804"/>
                  </a:moveTo>
                  <a:cubicBezTo>
                    <a:pt x="0" y="514815"/>
                    <a:pt x="26196" y="341441"/>
                    <a:pt x="73569" y="183748"/>
                  </a:cubicBezTo>
                  <a:lnTo>
                    <a:pt x="144407" y="0"/>
                  </a:lnTo>
                  <a:lnTo>
                    <a:pt x="215244" y="183748"/>
                  </a:lnTo>
                  <a:cubicBezTo>
                    <a:pt x="262617" y="341441"/>
                    <a:pt x="288813" y="514815"/>
                    <a:pt x="288813" y="696804"/>
                  </a:cubicBezTo>
                  <a:cubicBezTo>
                    <a:pt x="288813" y="878793"/>
                    <a:pt x="262617" y="1052167"/>
                    <a:pt x="215244" y="1209860"/>
                  </a:cubicBezTo>
                  <a:lnTo>
                    <a:pt x="144407" y="1393608"/>
                  </a:lnTo>
                  <a:lnTo>
                    <a:pt x="73569" y="1209860"/>
                  </a:lnTo>
                  <a:cubicBezTo>
                    <a:pt x="26196" y="1052167"/>
                    <a:pt x="0" y="878793"/>
                    <a:pt x="0" y="696804"/>
                  </a:cubicBezTo>
                  <a:close/>
                </a:path>
              </a:pathLst>
            </a:custGeom>
            <a:solidFill>
              <a:srgbClr val="480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81">
              <a:extLst>
                <a:ext uri="{FF2B5EF4-FFF2-40B4-BE49-F238E27FC236}">
                  <a16:creationId xmlns:a16="http://schemas.microsoft.com/office/drawing/2014/main" id="{030A112B-4309-F143-002D-61BC03E18CBB}"/>
                </a:ext>
              </a:extLst>
            </p:cNvPr>
            <p:cNvSpPr/>
            <p:nvPr/>
          </p:nvSpPr>
          <p:spPr>
            <a:xfrm>
              <a:off x="6685111" y="1590675"/>
              <a:ext cx="1045962" cy="872976"/>
            </a:xfrm>
            <a:custGeom>
              <a:avLst/>
              <a:gdLst>
                <a:gd name="connsiteX0" fmla="*/ 896789 w 1045962"/>
                <a:gd name="connsiteY0" fmla="*/ 0 h 872976"/>
                <a:gd name="connsiteX1" fmla="*/ 1010325 w 1045962"/>
                <a:gd name="connsiteY1" fmla="*/ 5733 h 872976"/>
                <a:gd name="connsiteX2" fmla="*/ 1026942 w 1045962"/>
                <a:gd name="connsiteY2" fmla="*/ 96725 h 872976"/>
                <a:gd name="connsiteX3" fmla="*/ 1045962 w 1045962"/>
                <a:gd name="connsiteY3" fmla="*/ 362364 h 872976"/>
                <a:gd name="connsiteX4" fmla="*/ 1026942 w 1045962"/>
                <a:gd name="connsiteY4" fmla="*/ 628003 h 872976"/>
                <a:gd name="connsiteX5" fmla="*/ 1008983 w 1045962"/>
                <a:gd name="connsiteY5" fmla="*/ 726345 h 872976"/>
                <a:gd name="connsiteX6" fmla="*/ 896789 w 1045962"/>
                <a:gd name="connsiteY6" fmla="*/ 720679 h 872976"/>
                <a:gd name="connsiteX7" fmla="*/ 387600 w 1045962"/>
                <a:gd name="connsiteY7" fmla="*/ 823480 h 872976"/>
                <a:gd name="connsiteX8" fmla="*/ 284851 w 1045962"/>
                <a:gd name="connsiteY8" fmla="*/ 872976 h 872976"/>
                <a:gd name="connsiteX9" fmla="*/ 228065 w 1045962"/>
                <a:gd name="connsiteY9" fmla="*/ 786981 h 872976"/>
                <a:gd name="connsiteX10" fmla="*/ 106398 w 1045962"/>
                <a:gd name="connsiteY10" fmla="*/ 550078 h 872976"/>
                <a:gd name="connsiteX11" fmla="*/ 19723 w 1045962"/>
                <a:gd name="connsiteY11" fmla="*/ 298259 h 872976"/>
                <a:gd name="connsiteX12" fmla="*/ 0 w 1045962"/>
                <a:gd name="connsiteY12" fmla="*/ 211018 h 872976"/>
                <a:gd name="connsiteX13" fmla="*/ 107079 w 1045962"/>
                <a:gd name="connsiteY13" fmla="*/ 159435 h 872976"/>
                <a:gd name="connsiteX14" fmla="*/ 896789 w 1045962"/>
                <a:gd name="connsiteY14" fmla="*/ 0 h 87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5962" h="872976">
                  <a:moveTo>
                    <a:pt x="896789" y="0"/>
                  </a:moveTo>
                  <a:lnTo>
                    <a:pt x="1010325" y="5733"/>
                  </a:lnTo>
                  <a:lnTo>
                    <a:pt x="1026942" y="96725"/>
                  </a:lnTo>
                  <a:cubicBezTo>
                    <a:pt x="1039413" y="182529"/>
                    <a:pt x="1045962" y="271370"/>
                    <a:pt x="1045962" y="362364"/>
                  </a:cubicBezTo>
                  <a:cubicBezTo>
                    <a:pt x="1045962" y="453359"/>
                    <a:pt x="1039413" y="542199"/>
                    <a:pt x="1026942" y="628003"/>
                  </a:cubicBezTo>
                  <a:lnTo>
                    <a:pt x="1008983" y="726345"/>
                  </a:lnTo>
                  <a:lnTo>
                    <a:pt x="896789" y="720679"/>
                  </a:lnTo>
                  <a:cubicBezTo>
                    <a:pt x="716172" y="720679"/>
                    <a:pt x="544104" y="757284"/>
                    <a:pt x="387600" y="823480"/>
                  </a:cubicBezTo>
                  <a:lnTo>
                    <a:pt x="284851" y="872976"/>
                  </a:lnTo>
                  <a:lnTo>
                    <a:pt x="228065" y="786981"/>
                  </a:lnTo>
                  <a:cubicBezTo>
                    <a:pt x="182946" y="712941"/>
                    <a:pt x="142082" y="633784"/>
                    <a:pt x="106398" y="550078"/>
                  </a:cubicBezTo>
                  <a:cubicBezTo>
                    <a:pt x="70715" y="466373"/>
                    <a:pt x="41900" y="382080"/>
                    <a:pt x="19723" y="298259"/>
                  </a:cubicBezTo>
                  <a:lnTo>
                    <a:pt x="0" y="211018"/>
                  </a:lnTo>
                  <a:lnTo>
                    <a:pt x="107079" y="159435"/>
                  </a:lnTo>
                  <a:cubicBezTo>
                    <a:pt x="349804" y="56771"/>
                    <a:pt x="616667" y="0"/>
                    <a:pt x="896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82">
              <a:extLst>
                <a:ext uri="{FF2B5EF4-FFF2-40B4-BE49-F238E27FC236}">
                  <a16:creationId xmlns:a16="http://schemas.microsoft.com/office/drawing/2014/main" id="{0C2ED2C5-3C32-BE47-DE88-51DA516489F6}"/>
                </a:ext>
              </a:extLst>
            </p:cNvPr>
            <p:cNvSpPr/>
            <p:nvPr/>
          </p:nvSpPr>
          <p:spPr>
            <a:xfrm>
              <a:off x="8738151" y="2721491"/>
              <a:ext cx="872575" cy="1050391"/>
            </a:xfrm>
            <a:custGeom>
              <a:avLst/>
              <a:gdLst>
                <a:gd name="connsiteX0" fmla="*/ 660968 w 872574"/>
                <a:gd name="connsiteY0" fmla="*/ 0 h 1050391"/>
                <a:gd name="connsiteX1" fmla="*/ 713139 w 872574"/>
                <a:gd name="connsiteY1" fmla="*/ 108300 h 1050391"/>
                <a:gd name="connsiteX2" fmla="*/ 872574 w 872574"/>
                <a:gd name="connsiteY2" fmla="*/ 898010 h 1050391"/>
                <a:gd name="connsiteX3" fmla="*/ 866665 w 872574"/>
                <a:gd name="connsiteY3" fmla="*/ 1015026 h 1050391"/>
                <a:gd name="connsiteX4" fmla="*/ 777159 w 872574"/>
                <a:gd name="connsiteY4" fmla="*/ 1031371 h 1050391"/>
                <a:gd name="connsiteX5" fmla="*/ 511521 w 872574"/>
                <a:gd name="connsiteY5" fmla="*/ 1050391 h 1050391"/>
                <a:gd name="connsiteX6" fmla="*/ 245881 w 872574"/>
                <a:gd name="connsiteY6" fmla="*/ 1031371 h 1050391"/>
                <a:gd name="connsiteX7" fmla="*/ 146081 w 872574"/>
                <a:gd name="connsiteY7" fmla="*/ 1013146 h 1050391"/>
                <a:gd name="connsiteX8" fmla="*/ 151895 w 872574"/>
                <a:gd name="connsiteY8" fmla="*/ 898010 h 1050391"/>
                <a:gd name="connsiteX9" fmla="*/ 49094 w 872574"/>
                <a:gd name="connsiteY9" fmla="*/ 388821 h 1050391"/>
                <a:gd name="connsiteX10" fmla="*/ 0 w 872574"/>
                <a:gd name="connsiteY10" fmla="*/ 286906 h 1050391"/>
                <a:gd name="connsiteX11" fmla="*/ 83774 w 872574"/>
                <a:gd name="connsiteY11" fmla="*/ 231066 h 1050391"/>
                <a:gd name="connsiteX12" fmla="*/ 320148 w 872574"/>
                <a:gd name="connsiteY12" fmla="*/ 108375 h 1050391"/>
                <a:gd name="connsiteX13" fmla="*/ 571591 w 872574"/>
                <a:gd name="connsiteY13" fmla="*/ 20612 h 1050391"/>
                <a:gd name="connsiteX14" fmla="*/ 660968 w 872574"/>
                <a:gd name="connsiteY14" fmla="*/ 0 h 105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2574" h="1050391">
                  <a:moveTo>
                    <a:pt x="660968" y="0"/>
                  </a:moveTo>
                  <a:lnTo>
                    <a:pt x="713139" y="108300"/>
                  </a:lnTo>
                  <a:cubicBezTo>
                    <a:pt x="815803" y="351025"/>
                    <a:pt x="872574" y="617888"/>
                    <a:pt x="872574" y="898010"/>
                  </a:cubicBezTo>
                  <a:lnTo>
                    <a:pt x="866665" y="1015026"/>
                  </a:lnTo>
                  <a:lnTo>
                    <a:pt x="777159" y="1031371"/>
                  </a:lnTo>
                  <a:cubicBezTo>
                    <a:pt x="691355" y="1043842"/>
                    <a:pt x="602515" y="1050391"/>
                    <a:pt x="511521" y="1050391"/>
                  </a:cubicBezTo>
                  <a:cubicBezTo>
                    <a:pt x="420526" y="1050391"/>
                    <a:pt x="331685" y="1043842"/>
                    <a:pt x="245881" y="1031371"/>
                  </a:cubicBezTo>
                  <a:lnTo>
                    <a:pt x="146081" y="1013146"/>
                  </a:lnTo>
                  <a:lnTo>
                    <a:pt x="151895" y="898010"/>
                  </a:lnTo>
                  <a:cubicBezTo>
                    <a:pt x="151895" y="717393"/>
                    <a:pt x="115290" y="545325"/>
                    <a:pt x="49094" y="388821"/>
                  </a:cubicBezTo>
                  <a:lnTo>
                    <a:pt x="0" y="286906"/>
                  </a:lnTo>
                  <a:lnTo>
                    <a:pt x="83774" y="231066"/>
                  </a:lnTo>
                  <a:cubicBezTo>
                    <a:pt x="157619" y="185626"/>
                    <a:pt x="236597" y="144421"/>
                    <a:pt x="320148" y="108375"/>
                  </a:cubicBezTo>
                  <a:cubicBezTo>
                    <a:pt x="403699" y="72330"/>
                    <a:pt x="487866" y="43151"/>
                    <a:pt x="571591" y="20612"/>
                  </a:cubicBezTo>
                  <a:lnTo>
                    <a:pt x="6609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83">
              <a:extLst>
                <a:ext uri="{FF2B5EF4-FFF2-40B4-BE49-F238E27FC236}">
                  <a16:creationId xmlns:a16="http://schemas.microsoft.com/office/drawing/2014/main" id="{E46C545E-F227-9F05-9956-A58E8DC340EA}"/>
                </a:ext>
              </a:extLst>
            </p:cNvPr>
            <p:cNvSpPr/>
            <p:nvPr/>
          </p:nvSpPr>
          <p:spPr>
            <a:xfrm>
              <a:off x="5553076" y="3475094"/>
              <a:ext cx="874773" cy="1043050"/>
            </a:xfrm>
            <a:custGeom>
              <a:avLst/>
              <a:gdLst>
                <a:gd name="connsiteX0" fmla="*/ 366534 w 874773"/>
                <a:gd name="connsiteY0" fmla="*/ 0 h 1043050"/>
                <a:gd name="connsiteX1" fmla="*/ 632173 w 874773"/>
                <a:gd name="connsiteY1" fmla="*/ 19020 h 1043050"/>
                <a:gd name="connsiteX2" fmla="*/ 726144 w 874773"/>
                <a:gd name="connsiteY2" fmla="*/ 36181 h 1043050"/>
                <a:gd name="connsiteX3" fmla="*/ 720679 w 874773"/>
                <a:gd name="connsiteY3" fmla="*/ 144406 h 1043050"/>
                <a:gd name="connsiteX4" fmla="*/ 823480 w 874773"/>
                <a:gd name="connsiteY4" fmla="*/ 653595 h 1043050"/>
                <a:gd name="connsiteX5" fmla="*/ 874773 w 874773"/>
                <a:gd name="connsiteY5" fmla="*/ 760073 h 1043050"/>
                <a:gd name="connsiteX6" fmla="*/ 793562 w 874773"/>
                <a:gd name="connsiteY6" fmla="*/ 813699 h 1043050"/>
                <a:gd name="connsiteX7" fmla="*/ 556659 w 874773"/>
                <a:gd name="connsiteY7" fmla="*/ 935366 h 1043050"/>
                <a:gd name="connsiteX8" fmla="*/ 304839 w 874773"/>
                <a:gd name="connsiteY8" fmla="*/ 1022041 h 1043050"/>
                <a:gd name="connsiteX9" fmla="*/ 211911 w 874773"/>
                <a:gd name="connsiteY9" fmla="*/ 1043050 h 1043050"/>
                <a:gd name="connsiteX10" fmla="*/ 159435 w 874773"/>
                <a:gd name="connsiteY10" fmla="*/ 934116 h 1043050"/>
                <a:gd name="connsiteX11" fmla="*/ 0 w 874773"/>
                <a:gd name="connsiteY11" fmla="*/ 144406 h 1043050"/>
                <a:gd name="connsiteX12" fmla="*/ 5452 w 874773"/>
                <a:gd name="connsiteY12" fmla="*/ 36450 h 1043050"/>
                <a:gd name="connsiteX13" fmla="*/ 100895 w 874773"/>
                <a:gd name="connsiteY13" fmla="*/ 19020 h 1043050"/>
                <a:gd name="connsiteX14" fmla="*/ 366534 w 874773"/>
                <a:gd name="connsiteY14" fmla="*/ 0 h 10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4773" h="1043050">
                  <a:moveTo>
                    <a:pt x="366534" y="0"/>
                  </a:moveTo>
                  <a:cubicBezTo>
                    <a:pt x="457529" y="0"/>
                    <a:pt x="546369" y="6549"/>
                    <a:pt x="632173" y="19020"/>
                  </a:cubicBezTo>
                  <a:lnTo>
                    <a:pt x="726144" y="36181"/>
                  </a:lnTo>
                  <a:lnTo>
                    <a:pt x="720679" y="144406"/>
                  </a:lnTo>
                  <a:cubicBezTo>
                    <a:pt x="720679" y="325023"/>
                    <a:pt x="757284" y="497091"/>
                    <a:pt x="823480" y="653595"/>
                  </a:cubicBezTo>
                  <a:lnTo>
                    <a:pt x="874773" y="760073"/>
                  </a:lnTo>
                  <a:lnTo>
                    <a:pt x="793562" y="813699"/>
                  </a:lnTo>
                  <a:cubicBezTo>
                    <a:pt x="719522" y="858819"/>
                    <a:pt x="640365" y="899682"/>
                    <a:pt x="556659" y="935366"/>
                  </a:cubicBezTo>
                  <a:cubicBezTo>
                    <a:pt x="472953" y="971050"/>
                    <a:pt x="388660" y="999864"/>
                    <a:pt x="304839" y="1022041"/>
                  </a:cubicBezTo>
                  <a:lnTo>
                    <a:pt x="211911" y="1043050"/>
                  </a:lnTo>
                  <a:lnTo>
                    <a:pt x="159435" y="934116"/>
                  </a:lnTo>
                  <a:cubicBezTo>
                    <a:pt x="56771" y="691391"/>
                    <a:pt x="0" y="424528"/>
                    <a:pt x="0" y="144406"/>
                  </a:cubicBezTo>
                  <a:lnTo>
                    <a:pt x="5452" y="36450"/>
                  </a:lnTo>
                  <a:lnTo>
                    <a:pt x="100895" y="19020"/>
                  </a:lnTo>
                  <a:cubicBezTo>
                    <a:pt x="186699" y="6549"/>
                    <a:pt x="275540" y="0"/>
                    <a:pt x="366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84">
              <a:extLst>
                <a:ext uri="{FF2B5EF4-FFF2-40B4-BE49-F238E27FC236}">
                  <a16:creationId xmlns:a16="http://schemas.microsoft.com/office/drawing/2014/main" id="{23C54177-6466-E4DE-F084-A89356A00367}"/>
                </a:ext>
              </a:extLst>
            </p:cNvPr>
            <p:cNvSpPr/>
            <p:nvPr/>
          </p:nvSpPr>
          <p:spPr>
            <a:xfrm>
              <a:off x="7441784" y="4776163"/>
              <a:ext cx="1037933" cy="872162"/>
            </a:xfrm>
            <a:custGeom>
              <a:avLst/>
              <a:gdLst>
                <a:gd name="connsiteX0" fmla="*/ 750365 w 1037933"/>
                <a:gd name="connsiteY0" fmla="*/ 0 h 872162"/>
                <a:gd name="connsiteX1" fmla="*/ 807329 w 1037933"/>
                <a:gd name="connsiteY1" fmla="*/ 85460 h 872162"/>
                <a:gd name="connsiteX2" fmla="*/ 930020 w 1037933"/>
                <a:gd name="connsiteY2" fmla="*/ 321835 h 872162"/>
                <a:gd name="connsiteX3" fmla="*/ 1017783 w 1037933"/>
                <a:gd name="connsiteY3" fmla="*/ 573277 h 872162"/>
                <a:gd name="connsiteX4" fmla="*/ 1037933 w 1037933"/>
                <a:gd name="connsiteY4" fmla="*/ 660650 h 872162"/>
                <a:gd name="connsiteX5" fmla="*/ 929827 w 1037933"/>
                <a:gd name="connsiteY5" fmla="*/ 712727 h 872162"/>
                <a:gd name="connsiteX6" fmla="*/ 140117 w 1037933"/>
                <a:gd name="connsiteY6" fmla="*/ 872162 h 872162"/>
                <a:gd name="connsiteX7" fmla="*/ 35209 w 1037933"/>
                <a:gd name="connsiteY7" fmla="*/ 866865 h 872162"/>
                <a:gd name="connsiteX8" fmla="*/ 19020 w 1037933"/>
                <a:gd name="connsiteY8" fmla="*/ 778218 h 872162"/>
                <a:gd name="connsiteX9" fmla="*/ 0 w 1037933"/>
                <a:gd name="connsiteY9" fmla="*/ 512579 h 872162"/>
                <a:gd name="connsiteX10" fmla="*/ 19020 w 1037933"/>
                <a:gd name="connsiteY10" fmla="*/ 246940 h 872162"/>
                <a:gd name="connsiteX11" fmla="*/ 37400 w 1037933"/>
                <a:gd name="connsiteY11" fmla="*/ 146296 h 872162"/>
                <a:gd name="connsiteX12" fmla="*/ 140117 w 1037933"/>
                <a:gd name="connsiteY12" fmla="*/ 151483 h 872162"/>
                <a:gd name="connsiteX13" fmla="*/ 649306 w 1037933"/>
                <a:gd name="connsiteY13" fmla="*/ 48682 h 872162"/>
                <a:gd name="connsiteX14" fmla="*/ 750365 w 1037933"/>
                <a:gd name="connsiteY14" fmla="*/ 0 h 87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7933" h="872162">
                  <a:moveTo>
                    <a:pt x="750365" y="0"/>
                  </a:moveTo>
                  <a:lnTo>
                    <a:pt x="807329" y="85460"/>
                  </a:lnTo>
                  <a:cubicBezTo>
                    <a:pt x="852769" y="159305"/>
                    <a:pt x="893975" y="238284"/>
                    <a:pt x="930020" y="321835"/>
                  </a:cubicBezTo>
                  <a:cubicBezTo>
                    <a:pt x="966065" y="405386"/>
                    <a:pt x="995245" y="489553"/>
                    <a:pt x="1017783" y="573277"/>
                  </a:cubicBezTo>
                  <a:lnTo>
                    <a:pt x="1037933" y="660650"/>
                  </a:lnTo>
                  <a:lnTo>
                    <a:pt x="929827" y="712727"/>
                  </a:lnTo>
                  <a:cubicBezTo>
                    <a:pt x="687102" y="815391"/>
                    <a:pt x="420239" y="872162"/>
                    <a:pt x="140117" y="872162"/>
                  </a:cubicBezTo>
                  <a:lnTo>
                    <a:pt x="35209" y="866865"/>
                  </a:lnTo>
                  <a:lnTo>
                    <a:pt x="19020" y="778218"/>
                  </a:lnTo>
                  <a:cubicBezTo>
                    <a:pt x="6549" y="692414"/>
                    <a:pt x="0" y="603574"/>
                    <a:pt x="0" y="512579"/>
                  </a:cubicBezTo>
                  <a:cubicBezTo>
                    <a:pt x="0" y="421585"/>
                    <a:pt x="6549" y="332744"/>
                    <a:pt x="19020" y="246940"/>
                  </a:cubicBezTo>
                  <a:lnTo>
                    <a:pt x="37400" y="146296"/>
                  </a:lnTo>
                  <a:lnTo>
                    <a:pt x="140117" y="151483"/>
                  </a:lnTo>
                  <a:cubicBezTo>
                    <a:pt x="320734" y="151483"/>
                    <a:pt x="492802" y="114878"/>
                    <a:pt x="649306" y="48682"/>
                  </a:cubicBezTo>
                  <a:lnTo>
                    <a:pt x="750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Organigramme : Alternative 28">
            <a:hlinkClick r:id="" action="ppaction://noaction"/>
            <a:extLst>
              <a:ext uri="{FF2B5EF4-FFF2-40B4-BE49-F238E27FC236}">
                <a16:creationId xmlns:a16="http://schemas.microsoft.com/office/drawing/2014/main" id="{C2061570-F161-ACC9-EED9-756D8429118F}"/>
              </a:ext>
            </a:extLst>
          </p:cNvPr>
          <p:cNvSpPr/>
          <p:nvPr/>
        </p:nvSpPr>
        <p:spPr>
          <a:xfrm>
            <a:off x="135003" y="1367190"/>
            <a:ext cx="3309239" cy="2159030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rgbClr val="7F35B2"/>
                </a:solidFill>
              </a:rPr>
              <a:t>UN POLE SANTE ET PREVENTION</a:t>
            </a:r>
          </a:p>
          <a:p>
            <a:pPr marL="171450" indent="-171450" defTabSz="914354">
              <a:spcBef>
                <a:spcPts val="300"/>
              </a:spcBef>
              <a:buClr>
                <a:srgbClr val="48086F"/>
              </a:buClr>
              <a:buFont typeface="Arial" panose="020B0604020202020204" pitchFamily="34" charset="0"/>
              <a:buChar char="•"/>
            </a:pPr>
            <a:r>
              <a:rPr lang="fr-FR" sz="1200" kern="0" dirty="0"/>
              <a:t>Composé d’ingénieurs en prévention, spécialisés dans la Fonction Publique</a:t>
            </a:r>
          </a:p>
        </p:txBody>
      </p:sp>
      <p:cxnSp>
        <p:nvCxnSpPr>
          <p:cNvPr id="31" name="Straight Connector 95">
            <a:extLst>
              <a:ext uri="{FF2B5EF4-FFF2-40B4-BE49-F238E27FC236}">
                <a16:creationId xmlns:a16="http://schemas.microsoft.com/office/drawing/2014/main" id="{B38878B2-71CE-8EE3-6B09-5C7505825FA8}"/>
              </a:ext>
            </a:extLst>
          </p:cNvPr>
          <p:cNvCxnSpPr>
            <a:cxnSpLocks/>
          </p:cNvCxnSpPr>
          <p:nvPr/>
        </p:nvCxnSpPr>
        <p:spPr>
          <a:xfrm>
            <a:off x="3444243" y="2016236"/>
            <a:ext cx="0" cy="860933"/>
          </a:xfrm>
          <a:prstGeom prst="line">
            <a:avLst/>
          </a:prstGeom>
          <a:ln w="57150">
            <a:solidFill>
              <a:srgbClr val="7F3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rganigramme : Alternative 31">
            <a:hlinkClick r:id="rId6" action="ppaction://hlinksldjump"/>
            <a:extLst>
              <a:ext uri="{FF2B5EF4-FFF2-40B4-BE49-F238E27FC236}">
                <a16:creationId xmlns:a16="http://schemas.microsoft.com/office/drawing/2014/main" id="{04E5BBB0-CAD5-40F1-000F-BB57D163D76F}"/>
              </a:ext>
            </a:extLst>
          </p:cNvPr>
          <p:cNvSpPr/>
          <p:nvPr/>
        </p:nvSpPr>
        <p:spPr>
          <a:xfrm>
            <a:off x="199747" y="3720504"/>
            <a:ext cx="3309240" cy="2159032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chemeClr val="accent5"/>
                </a:solidFill>
              </a:rPr>
              <a:t>COMMUNICATION</a:t>
            </a:r>
            <a:r>
              <a:rPr lang="en-US" sz="1400" b="1" dirty="0">
                <a:solidFill>
                  <a:schemeClr val="accent6"/>
                </a:solidFill>
              </a:rPr>
              <a:t> </a:t>
            </a:r>
          </a:p>
          <a:p>
            <a:pPr defTabSz="914354">
              <a:spcBef>
                <a:spcPts val="300"/>
              </a:spcBef>
              <a:buClr>
                <a:srgbClr val="48086F"/>
              </a:buClr>
            </a:pPr>
            <a:r>
              <a:rPr lang="fr-FR" sz="1200" b="1" kern="0" dirty="0"/>
              <a:t>    </a:t>
            </a:r>
            <a:endParaRPr lang="fr-FR" sz="1200" kern="0" dirty="0"/>
          </a:p>
          <a:p>
            <a:pPr marL="171450" indent="-171450" defTabSz="914354">
              <a:spcBef>
                <a:spcPts val="300"/>
              </a:spcBef>
              <a:buClr>
                <a:srgbClr val="48086F"/>
              </a:buClr>
              <a:buFont typeface="Arial" panose="020B0604020202020204" pitchFamily="34" charset="0"/>
              <a:buChar char="•"/>
            </a:pPr>
            <a:r>
              <a:rPr lang="fr-FR" sz="1200" kern="0" dirty="0"/>
              <a:t>Base documentaire</a:t>
            </a:r>
          </a:p>
          <a:p>
            <a:pPr marL="171450" indent="-171450" defTabSz="914354">
              <a:spcBef>
                <a:spcPts val="300"/>
              </a:spcBef>
              <a:buClr>
                <a:srgbClr val="48086F"/>
              </a:buClr>
              <a:buFont typeface="Arial" panose="020B0604020202020204" pitchFamily="34" charset="0"/>
              <a:buChar char="•"/>
            </a:pPr>
            <a:r>
              <a:rPr lang="fr-FR" sz="1200" kern="0" dirty="0"/>
              <a:t>Accompagnement au maintien dans l’emploi et au reclassement</a:t>
            </a:r>
          </a:p>
        </p:txBody>
      </p:sp>
      <p:cxnSp>
        <p:nvCxnSpPr>
          <p:cNvPr id="33" name="Straight Connector 98">
            <a:extLst>
              <a:ext uri="{FF2B5EF4-FFF2-40B4-BE49-F238E27FC236}">
                <a16:creationId xmlns:a16="http://schemas.microsoft.com/office/drawing/2014/main" id="{E5CB1C01-06CE-4B59-786B-4908AF899B16}"/>
              </a:ext>
            </a:extLst>
          </p:cNvPr>
          <p:cNvCxnSpPr>
            <a:cxnSpLocks/>
          </p:cNvCxnSpPr>
          <p:nvPr/>
        </p:nvCxnSpPr>
        <p:spPr>
          <a:xfrm>
            <a:off x="3444243" y="4344927"/>
            <a:ext cx="0" cy="860933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rganigramme : Alternative 34">
            <a:hlinkClick r:id="rId5" action="ppaction://hlinksldjump"/>
            <a:extLst>
              <a:ext uri="{FF2B5EF4-FFF2-40B4-BE49-F238E27FC236}">
                <a16:creationId xmlns:a16="http://schemas.microsoft.com/office/drawing/2014/main" id="{D21CD227-B87F-A051-4EF9-D445354BB337}"/>
              </a:ext>
            </a:extLst>
          </p:cNvPr>
          <p:cNvSpPr/>
          <p:nvPr/>
        </p:nvSpPr>
        <p:spPr>
          <a:xfrm flipH="1">
            <a:off x="6364998" y="1737994"/>
            <a:ext cx="2997921" cy="1902378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ACCOMPAGNEMENT</a:t>
            </a:r>
          </a:p>
          <a:p>
            <a:pPr defTabSz="914354">
              <a:spcBef>
                <a:spcPts val="300"/>
              </a:spcBef>
              <a:buClr>
                <a:srgbClr val="48086F"/>
              </a:buClr>
            </a:pPr>
            <a:r>
              <a:rPr lang="fr-FR" sz="1050" kern="0" dirty="0"/>
              <a:t>     </a:t>
            </a:r>
            <a:r>
              <a:rPr lang="fr-FR" sz="1200" b="1" kern="0" dirty="0">
                <a:solidFill>
                  <a:schemeClr val="accent2"/>
                </a:solidFill>
              </a:rPr>
              <a:t>Un accompagnement en 3 phases : </a:t>
            </a:r>
          </a:p>
          <a:p>
            <a:pPr marL="171450" indent="-171450" defTabSz="914354">
              <a:spcBef>
                <a:spcPts val="300"/>
              </a:spcBef>
              <a:buClr>
                <a:srgbClr val="48086F"/>
              </a:buClr>
              <a:buFont typeface="Arial" panose="020B0604020202020204" pitchFamily="34" charset="0"/>
              <a:buChar char="•"/>
            </a:pPr>
            <a:r>
              <a:rPr lang="fr-FR" sz="1200" kern="0" dirty="0"/>
              <a:t>Diagnostic</a:t>
            </a:r>
            <a:endParaRPr lang="fr-FR" sz="1200" kern="0" dirty="0">
              <a:cs typeface="Arial"/>
            </a:endParaRPr>
          </a:p>
          <a:p>
            <a:pPr marL="171450" indent="-171450" defTabSz="914354">
              <a:spcBef>
                <a:spcPts val="300"/>
              </a:spcBef>
              <a:buClr>
                <a:srgbClr val="48086F"/>
              </a:buClr>
              <a:buFont typeface="Arial" panose="020B0604020202020204" pitchFamily="34" charset="0"/>
              <a:buChar char="•"/>
            </a:pPr>
            <a:r>
              <a:rPr lang="fr-FR" sz="1200" kern="0" dirty="0"/>
              <a:t>Conseil</a:t>
            </a:r>
          </a:p>
          <a:p>
            <a:pPr marL="171450" indent="-171450" defTabSz="914354">
              <a:spcBef>
                <a:spcPts val="300"/>
              </a:spcBef>
              <a:buClr>
                <a:srgbClr val="48086F"/>
              </a:buClr>
              <a:buFont typeface="Arial" panose="020B0604020202020204" pitchFamily="34" charset="0"/>
              <a:buChar char="•"/>
            </a:pPr>
            <a:r>
              <a:rPr lang="fr-FR" sz="1200" kern="0" dirty="0"/>
              <a:t>Mise en œuvre de plans d’actions</a:t>
            </a:r>
          </a:p>
        </p:txBody>
      </p:sp>
      <p:cxnSp>
        <p:nvCxnSpPr>
          <p:cNvPr id="36" name="Straight Connector 101">
            <a:extLst>
              <a:ext uri="{FF2B5EF4-FFF2-40B4-BE49-F238E27FC236}">
                <a16:creationId xmlns:a16="http://schemas.microsoft.com/office/drawing/2014/main" id="{8EDAFD21-B279-98C6-8AA1-F6097ED72A0A}"/>
              </a:ext>
            </a:extLst>
          </p:cNvPr>
          <p:cNvCxnSpPr>
            <a:cxnSpLocks/>
          </p:cNvCxnSpPr>
          <p:nvPr/>
        </p:nvCxnSpPr>
        <p:spPr>
          <a:xfrm flipH="1">
            <a:off x="6310126" y="2016236"/>
            <a:ext cx="0" cy="86093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rganigramme : Alternative 37">
            <a:hlinkClick r:id="" action="ppaction://noaction"/>
            <a:extLst>
              <a:ext uri="{FF2B5EF4-FFF2-40B4-BE49-F238E27FC236}">
                <a16:creationId xmlns:a16="http://schemas.microsoft.com/office/drawing/2014/main" id="{018C1B05-5E53-CA32-C1BB-0489AD7265E1}"/>
              </a:ext>
            </a:extLst>
          </p:cNvPr>
          <p:cNvSpPr/>
          <p:nvPr/>
        </p:nvSpPr>
        <p:spPr>
          <a:xfrm flipH="1">
            <a:off x="6311345" y="3740847"/>
            <a:ext cx="3425121" cy="1872816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chemeClr val="accent3"/>
                </a:solidFill>
              </a:rPr>
              <a:t>FORMATIONS</a:t>
            </a:r>
          </a:p>
          <a:p>
            <a:pPr marL="171450" indent="-171450" defTabSz="914354">
              <a:spcBef>
                <a:spcPts val="300"/>
              </a:spcBef>
              <a:buClr>
                <a:srgbClr val="48086F"/>
              </a:buClr>
              <a:buFont typeface="Arial" panose="020B0604020202020204" pitchFamily="34" charset="0"/>
              <a:buChar char="•"/>
            </a:pPr>
            <a:r>
              <a:rPr lang="fr-FR" sz="1200" kern="0" dirty="0"/>
              <a:t>Formations et ateliers sur divers thématiques</a:t>
            </a:r>
          </a:p>
          <a:p>
            <a:pPr marL="171450" indent="-171450" defTabSz="914354">
              <a:spcBef>
                <a:spcPts val="300"/>
              </a:spcBef>
              <a:buClr>
                <a:srgbClr val="48086F"/>
              </a:buClr>
              <a:buFont typeface="Arial" panose="020B0604020202020204" pitchFamily="34" charset="0"/>
              <a:buChar char="•"/>
            </a:pPr>
            <a:r>
              <a:rPr lang="fr-FR" sz="1200" kern="0" dirty="0"/>
              <a:t>Aide à la maitrise de l’absentéisme</a:t>
            </a:r>
          </a:p>
          <a:p>
            <a:pPr defTabSz="914354">
              <a:spcBef>
                <a:spcPts val="300"/>
              </a:spcBef>
              <a:buClr>
                <a:srgbClr val="48086F"/>
              </a:buClr>
            </a:pPr>
            <a:endParaRPr lang="fr-FR" sz="1200" kern="0" dirty="0"/>
          </a:p>
        </p:txBody>
      </p:sp>
      <p:cxnSp>
        <p:nvCxnSpPr>
          <p:cNvPr id="39" name="Straight Connector 104">
            <a:extLst>
              <a:ext uri="{FF2B5EF4-FFF2-40B4-BE49-F238E27FC236}">
                <a16:creationId xmlns:a16="http://schemas.microsoft.com/office/drawing/2014/main" id="{76A8AD12-1AFC-CB01-B0B5-EAD769CAC19C}"/>
              </a:ext>
            </a:extLst>
          </p:cNvPr>
          <p:cNvCxnSpPr>
            <a:cxnSpLocks/>
          </p:cNvCxnSpPr>
          <p:nvPr/>
        </p:nvCxnSpPr>
        <p:spPr>
          <a:xfrm flipH="1">
            <a:off x="6310126" y="4344927"/>
            <a:ext cx="0" cy="86093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5112E10B-9DE8-5740-CCE1-85BC0006AEDB}"/>
              </a:ext>
            </a:extLst>
          </p:cNvPr>
          <p:cNvSpPr txBox="1">
            <a:spLocks/>
          </p:cNvSpPr>
          <p:nvPr/>
        </p:nvSpPr>
        <p:spPr>
          <a:xfrm>
            <a:off x="376228" y="719405"/>
            <a:ext cx="7240723" cy="3853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2286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6858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fr-FR" sz="1800" dirty="0">
                <a:solidFill>
                  <a:schemeClr val="tx2"/>
                </a:solidFill>
              </a:rPr>
              <a:t>La connaissance du risque pour optimiser votre politique prévention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611A2921-EDCB-45A8-CCA0-DDD8DB61A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1924" y="4594908"/>
            <a:ext cx="997744" cy="1460592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52882667-3D30-C81E-8161-F2B84BD2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1924" y="859418"/>
            <a:ext cx="1038889" cy="1524009"/>
          </a:xfrm>
          <a:prstGeom prst="rect">
            <a:avLst/>
          </a:prstGeom>
        </p:spPr>
      </p:pic>
      <p:pic>
        <p:nvPicPr>
          <p:cNvPr id="62" name="Graphique 61" descr="Classe contour">
            <a:extLst>
              <a:ext uri="{FF2B5EF4-FFF2-40B4-BE49-F238E27FC236}">
                <a16:creationId xmlns:a16="http://schemas.microsoft.com/office/drawing/2014/main" id="{B22A2B53-A54C-A58B-F728-5A85E633F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92382" y="4011161"/>
            <a:ext cx="572479" cy="572479"/>
          </a:xfrm>
          <a:prstGeom prst="rect">
            <a:avLst/>
          </a:prstGeom>
        </p:spPr>
      </p:pic>
      <p:pic>
        <p:nvPicPr>
          <p:cNvPr id="64" name="Graphique 63" descr="Poignée de main contour">
            <a:extLst>
              <a:ext uri="{FF2B5EF4-FFF2-40B4-BE49-F238E27FC236}">
                <a16:creationId xmlns:a16="http://schemas.microsoft.com/office/drawing/2014/main" id="{065B8622-2D08-9C8B-6F60-23DCCE030B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4424" y="2646608"/>
            <a:ext cx="554078" cy="554078"/>
          </a:xfrm>
          <a:prstGeom prst="rect">
            <a:avLst/>
          </a:prstGeom>
        </p:spPr>
      </p:pic>
      <p:pic>
        <p:nvPicPr>
          <p:cNvPr id="66" name="Graphique 65" descr="Méditation contour">
            <a:extLst>
              <a:ext uri="{FF2B5EF4-FFF2-40B4-BE49-F238E27FC236}">
                <a16:creationId xmlns:a16="http://schemas.microsoft.com/office/drawing/2014/main" id="{A5D732A3-2C6E-695D-5D26-7E93A3A70D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95881" y="2623377"/>
            <a:ext cx="565824" cy="565824"/>
          </a:xfrm>
          <a:prstGeom prst="rect">
            <a:avLst/>
          </a:prstGeom>
        </p:spPr>
      </p:pic>
      <p:pic>
        <p:nvPicPr>
          <p:cNvPr id="68" name="Graphique 67" descr="Centre d’appels contour">
            <a:extLst>
              <a:ext uri="{FF2B5EF4-FFF2-40B4-BE49-F238E27FC236}">
                <a16:creationId xmlns:a16="http://schemas.microsoft.com/office/drawing/2014/main" id="{5777AC71-2901-3116-CF88-EBF022B902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43613" y="4049068"/>
            <a:ext cx="511045" cy="511045"/>
          </a:xfrm>
          <a:prstGeom prst="rect">
            <a:avLst/>
          </a:prstGeom>
        </p:spPr>
      </p:pic>
      <p:pic>
        <p:nvPicPr>
          <p:cNvPr id="73" name="Image 17">
            <a:extLst>
              <a:ext uri="{FF2B5EF4-FFF2-40B4-BE49-F238E27FC236}">
                <a16:creationId xmlns:a16="http://schemas.microsoft.com/office/drawing/2014/main" id="{4595D91F-B831-96F3-FF06-8E7ABD2BFD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15183" y="3477688"/>
            <a:ext cx="771164" cy="24934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679A8592-026E-C112-A9F5-F1D2B4951D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86032" y="139517"/>
            <a:ext cx="981472" cy="14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7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024C-18E5-468F-9869-575E029E6F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3500" dirty="0" err="1"/>
              <a:t>Adhésion</a:t>
            </a:r>
            <a:r>
              <a:rPr lang="en-GB" sz="3500" dirty="0"/>
              <a:t> au </a:t>
            </a:r>
            <a:r>
              <a:rPr lang="en-GB" sz="3500" dirty="0" err="1"/>
              <a:t>contrat</a:t>
            </a:r>
            <a:r>
              <a:rPr lang="en-GB" sz="3500" dirty="0"/>
              <a:t> </a:t>
            </a:r>
            <a:r>
              <a:rPr lang="en-GB" sz="3500" dirty="0" err="1"/>
              <a:t>groupe</a:t>
            </a:r>
            <a:endParaRPr lang="en-GB" sz="3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5F4CE-6FEC-4BB7-A122-FC2FCF2560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0289A-6480-42F8-A8BF-AA61B044F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 indent="0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119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E9869-8460-7682-2F05-639A1186C4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15EBA-07A7-65DF-8728-64C728E5E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A7D74-9AA1-475F-22A3-514B212642D3}"/>
              </a:ext>
            </a:extLst>
          </p:cNvPr>
          <p:cNvSpPr/>
          <p:nvPr/>
        </p:nvSpPr>
        <p:spPr bwMode="auto">
          <a:xfrm>
            <a:off x="1484812" y="6017468"/>
            <a:ext cx="400181" cy="2817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C8D8D-8A18-D560-E4B1-69C9F5089267}"/>
              </a:ext>
            </a:extLst>
          </p:cNvPr>
          <p:cNvSpPr/>
          <p:nvPr/>
        </p:nvSpPr>
        <p:spPr bwMode="auto">
          <a:xfrm>
            <a:off x="1090060" y="6017468"/>
            <a:ext cx="391780" cy="2817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4CAE20A7-8796-7143-627E-E61AD079132D}"/>
              </a:ext>
            </a:extLst>
          </p:cNvPr>
          <p:cNvSpPr/>
          <p:nvPr/>
        </p:nvSpPr>
        <p:spPr>
          <a:xfrm>
            <a:off x="876237" y="1299306"/>
            <a:ext cx="1233928" cy="1115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597" y="3783"/>
                </a:moveTo>
                <a:cubicBezTo>
                  <a:pt x="21597" y="3783"/>
                  <a:pt x="21597" y="3783"/>
                  <a:pt x="21597" y="3783"/>
                </a:cubicBezTo>
                <a:cubicBezTo>
                  <a:pt x="21548" y="3325"/>
                  <a:pt x="21194" y="2888"/>
                  <a:pt x="20549" y="2689"/>
                </a:cubicBezTo>
                <a:lnTo>
                  <a:pt x="12741" y="288"/>
                </a:lnTo>
                <a:cubicBezTo>
                  <a:pt x="11494" y="-96"/>
                  <a:pt x="10109" y="-96"/>
                  <a:pt x="8862" y="288"/>
                </a:cubicBezTo>
                <a:lnTo>
                  <a:pt x="1054" y="2689"/>
                </a:lnTo>
                <a:cubicBezTo>
                  <a:pt x="412" y="2888"/>
                  <a:pt x="58" y="3325"/>
                  <a:pt x="6" y="3783"/>
                </a:cubicBezTo>
                <a:cubicBezTo>
                  <a:pt x="6" y="3783"/>
                  <a:pt x="6" y="3783"/>
                  <a:pt x="6" y="3783"/>
                </a:cubicBezTo>
                <a:lnTo>
                  <a:pt x="0" y="3783"/>
                </a:lnTo>
                <a:lnTo>
                  <a:pt x="0" y="17197"/>
                </a:lnTo>
                <a:lnTo>
                  <a:pt x="86" y="17197"/>
                </a:lnTo>
                <a:cubicBezTo>
                  <a:pt x="213" y="17489"/>
                  <a:pt x="475" y="17753"/>
                  <a:pt x="881" y="17920"/>
                </a:cubicBezTo>
                <a:lnTo>
                  <a:pt x="8373" y="21031"/>
                </a:lnTo>
                <a:cubicBezTo>
                  <a:pt x="9130" y="21346"/>
                  <a:pt x="9965" y="21504"/>
                  <a:pt x="10800" y="21504"/>
                </a:cubicBezTo>
                <a:cubicBezTo>
                  <a:pt x="11635" y="21504"/>
                  <a:pt x="12470" y="21346"/>
                  <a:pt x="13227" y="21031"/>
                </a:cubicBezTo>
                <a:lnTo>
                  <a:pt x="20719" y="17920"/>
                </a:lnTo>
                <a:cubicBezTo>
                  <a:pt x="21125" y="17753"/>
                  <a:pt x="21387" y="17489"/>
                  <a:pt x="21514" y="17197"/>
                </a:cubicBezTo>
                <a:lnTo>
                  <a:pt x="21600" y="17197"/>
                </a:lnTo>
                <a:lnTo>
                  <a:pt x="21600" y="3783"/>
                </a:lnTo>
                <a:lnTo>
                  <a:pt x="21597" y="3783"/>
                </a:lnTo>
                <a:close/>
              </a:path>
            </a:pathLst>
          </a:custGeom>
          <a:solidFill>
            <a:srgbClr val="7F35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9DEE479-1D34-B813-7DB8-47D104434C00}"/>
              </a:ext>
            </a:extLst>
          </p:cNvPr>
          <p:cNvSpPr/>
          <p:nvPr/>
        </p:nvSpPr>
        <p:spPr>
          <a:xfrm>
            <a:off x="876237" y="2179029"/>
            <a:ext cx="1233928" cy="1115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597" y="3783"/>
                </a:moveTo>
                <a:cubicBezTo>
                  <a:pt x="21597" y="3783"/>
                  <a:pt x="21597" y="3783"/>
                  <a:pt x="21597" y="3783"/>
                </a:cubicBezTo>
                <a:cubicBezTo>
                  <a:pt x="21548" y="3325"/>
                  <a:pt x="21194" y="2888"/>
                  <a:pt x="20549" y="2689"/>
                </a:cubicBezTo>
                <a:lnTo>
                  <a:pt x="12741" y="288"/>
                </a:lnTo>
                <a:cubicBezTo>
                  <a:pt x="11494" y="-96"/>
                  <a:pt x="10109" y="-96"/>
                  <a:pt x="8862" y="288"/>
                </a:cubicBezTo>
                <a:lnTo>
                  <a:pt x="1054" y="2689"/>
                </a:lnTo>
                <a:cubicBezTo>
                  <a:pt x="412" y="2888"/>
                  <a:pt x="58" y="3325"/>
                  <a:pt x="6" y="3783"/>
                </a:cubicBezTo>
                <a:cubicBezTo>
                  <a:pt x="6" y="3783"/>
                  <a:pt x="6" y="3783"/>
                  <a:pt x="6" y="3783"/>
                </a:cubicBezTo>
                <a:lnTo>
                  <a:pt x="0" y="3783"/>
                </a:lnTo>
                <a:lnTo>
                  <a:pt x="0" y="17197"/>
                </a:lnTo>
                <a:lnTo>
                  <a:pt x="86" y="17197"/>
                </a:lnTo>
                <a:cubicBezTo>
                  <a:pt x="213" y="17489"/>
                  <a:pt x="475" y="17753"/>
                  <a:pt x="881" y="17920"/>
                </a:cubicBezTo>
                <a:lnTo>
                  <a:pt x="8373" y="21031"/>
                </a:lnTo>
                <a:cubicBezTo>
                  <a:pt x="9130" y="21346"/>
                  <a:pt x="9965" y="21504"/>
                  <a:pt x="10800" y="21504"/>
                </a:cubicBezTo>
                <a:cubicBezTo>
                  <a:pt x="11635" y="21504"/>
                  <a:pt x="12470" y="21346"/>
                  <a:pt x="13227" y="21031"/>
                </a:cubicBezTo>
                <a:lnTo>
                  <a:pt x="20719" y="17920"/>
                </a:lnTo>
                <a:cubicBezTo>
                  <a:pt x="21125" y="17753"/>
                  <a:pt x="21387" y="17489"/>
                  <a:pt x="21514" y="17197"/>
                </a:cubicBezTo>
                <a:lnTo>
                  <a:pt x="21600" y="17197"/>
                </a:lnTo>
                <a:lnTo>
                  <a:pt x="21600" y="3783"/>
                </a:lnTo>
                <a:lnTo>
                  <a:pt x="21597" y="3783"/>
                </a:lnTo>
                <a:close/>
              </a:path>
            </a:pathLst>
          </a:custGeom>
          <a:solidFill>
            <a:srgbClr val="C90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60E8CB45-E9B3-C6CD-F96C-F6113458E184}"/>
              </a:ext>
            </a:extLst>
          </p:cNvPr>
          <p:cNvSpPr/>
          <p:nvPr/>
        </p:nvSpPr>
        <p:spPr>
          <a:xfrm>
            <a:off x="876237" y="3070326"/>
            <a:ext cx="1233928" cy="1115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597" y="3783"/>
                </a:moveTo>
                <a:cubicBezTo>
                  <a:pt x="21597" y="3783"/>
                  <a:pt x="21597" y="3783"/>
                  <a:pt x="21597" y="3783"/>
                </a:cubicBezTo>
                <a:cubicBezTo>
                  <a:pt x="21548" y="3325"/>
                  <a:pt x="21194" y="2888"/>
                  <a:pt x="20549" y="2689"/>
                </a:cubicBezTo>
                <a:lnTo>
                  <a:pt x="12741" y="288"/>
                </a:lnTo>
                <a:cubicBezTo>
                  <a:pt x="11494" y="-96"/>
                  <a:pt x="10109" y="-96"/>
                  <a:pt x="8862" y="288"/>
                </a:cubicBezTo>
                <a:lnTo>
                  <a:pt x="1054" y="2689"/>
                </a:lnTo>
                <a:cubicBezTo>
                  <a:pt x="412" y="2888"/>
                  <a:pt x="58" y="3325"/>
                  <a:pt x="6" y="3783"/>
                </a:cubicBezTo>
                <a:cubicBezTo>
                  <a:pt x="6" y="3783"/>
                  <a:pt x="6" y="3783"/>
                  <a:pt x="6" y="3783"/>
                </a:cubicBezTo>
                <a:lnTo>
                  <a:pt x="0" y="3783"/>
                </a:lnTo>
                <a:lnTo>
                  <a:pt x="0" y="17197"/>
                </a:lnTo>
                <a:lnTo>
                  <a:pt x="86" y="17197"/>
                </a:lnTo>
                <a:cubicBezTo>
                  <a:pt x="213" y="17489"/>
                  <a:pt x="475" y="17753"/>
                  <a:pt x="881" y="17920"/>
                </a:cubicBezTo>
                <a:lnTo>
                  <a:pt x="8373" y="21031"/>
                </a:lnTo>
                <a:cubicBezTo>
                  <a:pt x="9130" y="21346"/>
                  <a:pt x="9965" y="21504"/>
                  <a:pt x="10800" y="21504"/>
                </a:cubicBezTo>
                <a:cubicBezTo>
                  <a:pt x="11635" y="21504"/>
                  <a:pt x="12470" y="21346"/>
                  <a:pt x="13227" y="21031"/>
                </a:cubicBezTo>
                <a:lnTo>
                  <a:pt x="20719" y="17920"/>
                </a:lnTo>
                <a:cubicBezTo>
                  <a:pt x="21125" y="17753"/>
                  <a:pt x="21387" y="17489"/>
                  <a:pt x="21514" y="17197"/>
                </a:cubicBezTo>
                <a:lnTo>
                  <a:pt x="21600" y="17197"/>
                </a:lnTo>
                <a:lnTo>
                  <a:pt x="21600" y="3783"/>
                </a:lnTo>
                <a:lnTo>
                  <a:pt x="21597" y="3783"/>
                </a:lnTo>
                <a:close/>
              </a:path>
            </a:pathLst>
          </a:custGeom>
          <a:solidFill>
            <a:srgbClr val="F651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C0A97623-D6DB-75C9-8452-322CB76A7781}"/>
              </a:ext>
            </a:extLst>
          </p:cNvPr>
          <p:cNvSpPr/>
          <p:nvPr/>
        </p:nvSpPr>
        <p:spPr>
          <a:xfrm>
            <a:off x="876237" y="3973199"/>
            <a:ext cx="1233928" cy="1115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597" y="3783"/>
                </a:moveTo>
                <a:cubicBezTo>
                  <a:pt x="21597" y="3783"/>
                  <a:pt x="21597" y="3783"/>
                  <a:pt x="21597" y="3783"/>
                </a:cubicBezTo>
                <a:cubicBezTo>
                  <a:pt x="21548" y="3325"/>
                  <a:pt x="21194" y="2888"/>
                  <a:pt x="20549" y="2689"/>
                </a:cubicBezTo>
                <a:lnTo>
                  <a:pt x="12741" y="288"/>
                </a:lnTo>
                <a:cubicBezTo>
                  <a:pt x="11494" y="-96"/>
                  <a:pt x="10109" y="-96"/>
                  <a:pt x="8862" y="288"/>
                </a:cubicBezTo>
                <a:lnTo>
                  <a:pt x="1054" y="2689"/>
                </a:lnTo>
                <a:cubicBezTo>
                  <a:pt x="412" y="2888"/>
                  <a:pt x="58" y="3325"/>
                  <a:pt x="6" y="3783"/>
                </a:cubicBezTo>
                <a:cubicBezTo>
                  <a:pt x="6" y="3783"/>
                  <a:pt x="6" y="3783"/>
                  <a:pt x="6" y="3783"/>
                </a:cubicBezTo>
                <a:lnTo>
                  <a:pt x="0" y="3783"/>
                </a:lnTo>
                <a:lnTo>
                  <a:pt x="0" y="17197"/>
                </a:lnTo>
                <a:lnTo>
                  <a:pt x="86" y="17197"/>
                </a:lnTo>
                <a:cubicBezTo>
                  <a:pt x="213" y="17489"/>
                  <a:pt x="475" y="17753"/>
                  <a:pt x="881" y="17920"/>
                </a:cubicBezTo>
                <a:lnTo>
                  <a:pt x="8373" y="21031"/>
                </a:lnTo>
                <a:cubicBezTo>
                  <a:pt x="9130" y="21346"/>
                  <a:pt x="9965" y="21504"/>
                  <a:pt x="10800" y="21504"/>
                </a:cubicBezTo>
                <a:cubicBezTo>
                  <a:pt x="11635" y="21504"/>
                  <a:pt x="12470" y="21346"/>
                  <a:pt x="13227" y="21031"/>
                </a:cubicBezTo>
                <a:lnTo>
                  <a:pt x="20719" y="17920"/>
                </a:lnTo>
                <a:cubicBezTo>
                  <a:pt x="21125" y="17753"/>
                  <a:pt x="21387" y="17489"/>
                  <a:pt x="21514" y="17197"/>
                </a:cubicBezTo>
                <a:lnTo>
                  <a:pt x="21600" y="17197"/>
                </a:lnTo>
                <a:lnTo>
                  <a:pt x="21600" y="3783"/>
                </a:lnTo>
                <a:lnTo>
                  <a:pt x="21597" y="3783"/>
                </a:lnTo>
                <a:close/>
              </a:path>
            </a:pathLst>
          </a:custGeom>
          <a:solidFill>
            <a:srgbClr val="FF820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20457CA5-6528-7D77-E419-9AC1076CC5E3}"/>
              </a:ext>
            </a:extLst>
          </p:cNvPr>
          <p:cNvSpPr/>
          <p:nvPr/>
        </p:nvSpPr>
        <p:spPr>
          <a:xfrm>
            <a:off x="876237" y="4887648"/>
            <a:ext cx="1233928" cy="1115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597" y="3783"/>
                </a:moveTo>
                <a:cubicBezTo>
                  <a:pt x="21597" y="3785"/>
                  <a:pt x="21597" y="3785"/>
                  <a:pt x="21597" y="3783"/>
                </a:cubicBezTo>
                <a:cubicBezTo>
                  <a:pt x="21548" y="3325"/>
                  <a:pt x="21194" y="2888"/>
                  <a:pt x="20549" y="2689"/>
                </a:cubicBezTo>
                <a:lnTo>
                  <a:pt x="12741" y="288"/>
                </a:lnTo>
                <a:cubicBezTo>
                  <a:pt x="11494" y="-96"/>
                  <a:pt x="10109" y="-96"/>
                  <a:pt x="8862" y="288"/>
                </a:cubicBezTo>
                <a:lnTo>
                  <a:pt x="1054" y="2689"/>
                </a:lnTo>
                <a:cubicBezTo>
                  <a:pt x="412" y="2888"/>
                  <a:pt x="58" y="3325"/>
                  <a:pt x="6" y="3783"/>
                </a:cubicBezTo>
                <a:cubicBezTo>
                  <a:pt x="6" y="3783"/>
                  <a:pt x="6" y="3783"/>
                  <a:pt x="6" y="3783"/>
                </a:cubicBezTo>
                <a:lnTo>
                  <a:pt x="0" y="3783"/>
                </a:lnTo>
                <a:lnTo>
                  <a:pt x="0" y="17197"/>
                </a:lnTo>
                <a:lnTo>
                  <a:pt x="86" y="17197"/>
                </a:lnTo>
                <a:cubicBezTo>
                  <a:pt x="213" y="17489"/>
                  <a:pt x="475" y="17753"/>
                  <a:pt x="881" y="17920"/>
                </a:cubicBezTo>
                <a:lnTo>
                  <a:pt x="8373" y="21031"/>
                </a:lnTo>
                <a:cubicBezTo>
                  <a:pt x="9130" y="21346"/>
                  <a:pt x="9965" y="21504"/>
                  <a:pt x="10800" y="21504"/>
                </a:cubicBezTo>
                <a:cubicBezTo>
                  <a:pt x="11635" y="21504"/>
                  <a:pt x="12470" y="21346"/>
                  <a:pt x="13227" y="21031"/>
                </a:cubicBezTo>
                <a:lnTo>
                  <a:pt x="20719" y="17920"/>
                </a:lnTo>
                <a:cubicBezTo>
                  <a:pt x="21125" y="17753"/>
                  <a:pt x="21387" y="17489"/>
                  <a:pt x="21514" y="17197"/>
                </a:cubicBezTo>
                <a:lnTo>
                  <a:pt x="21600" y="17197"/>
                </a:lnTo>
                <a:lnTo>
                  <a:pt x="21600" y="3783"/>
                </a:lnTo>
                <a:lnTo>
                  <a:pt x="21597" y="3783"/>
                </a:lnTo>
                <a:close/>
              </a:path>
            </a:pathLst>
          </a:custGeom>
          <a:solidFill>
            <a:srgbClr val="FFB9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045518FF-461F-A0B6-2404-F2E5EA7AEC38}"/>
              </a:ext>
            </a:extLst>
          </p:cNvPr>
          <p:cNvSpPr/>
          <p:nvPr/>
        </p:nvSpPr>
        <p:spPr>
          <a:xfrm>
            <a:off x="1090061" y="1299305"/>
            <a:ext cx="400180" cy="4919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041"/>
                </a:lnTo>
                <a:lnTo>
                  <a:pt x="178" y="21041"/>
                </a:lnTo>
                <a:cubicBezTo>
                  <a:pt x="426" y="21079"/>
                  <a:pt x="950" y="21113"/>
                  <a:pt x="1767" y="21135"/>
                </a:cubicBezTo>
                <a:lnTo>
                  <a:pt x="16744" y="21539"/>
                </a:lnTo>
                <a:cubicBezTo>
                  <a:pt x="18262" y="21580"/>
                  <a:pt x="19931" y="21600"/>
                  <a:pt x="21600" y="21600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8F998AD7-43CF-C34E-AEBC-EBFC79048CFF}"/>
              </a:ext>
            </a:extLst>
          </p:cNvPr>
          <p:cNvSpPr/>
          <p:nvPr/>
        </p:nvSpPr>
        <p:spPr>
          <a:xfrm>
            <a:off x="1484812" y="1299305"/>
            <a:ext cx="400180" cy="4919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1669" y="21600"/>
                  <a:pt x="3338" y="21579"/>
                  <a:pt x="4856" y="21539"/>
                </a:cubicBezTo>
                <a:lnTo>
                  <a:pt x="19833" y="21135"/>
                </a:lnTo>
                <a:cubicBezTo>
                  <a:pt x="20641" y="21113"/>
                  <a:pt x="21165" y="21079"/>
                  <a:pt x="21422" y="21041"/>
                </a:cubicBezTo>
                <a:lnTo>
                  <a:pt x="21600" y="2104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ED3BA38F-BE77-8BAF-8FB4-013D0BB1DCD5}"/>
              </a:ext>
            </a:extLst>
          </p:cNvPr>
          <p:cNvSpPr/>
          <p:nvPr/>
        </p:nvSpPr>
        <p:spPr>
          <a:xfrm>
            <a:off x="1090061" y="1171977"/>
            <a:ext cx="794932" cy="289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81" h="20984" extrusionOk="0">
                <a:moveTo>
                  <a:pt x="8095" y="19833"/>
                </a:moveTo>
                <a:lnTo>
                  <a:pt x="852" y="12252"/>
                </a:lnTo>
                <a:cubicBezTo>
                  <a:pt x="-359" y="10986"/>
                  <a:pt x="-256" y="7532"/>
                  <a:pt x="1019" y="6542"/>
                </a:cubicBezTo>
                <a:lnTo>
                  <a:pt x="8567" y="698"/>
                </a:lnTo>
                <a:cubicBezTo>
                  <a:pt x="9773" y="-233"/>
                  <a:pt x="11113" y="-233"/>
                  <a:pt x="12315" y="698"/>
                </a:cubicBezTo>
                <a:lnTo>
                  <a:pt x="19863" y="6542"/>
                </a:lnTo>
                <a:cubicBezTo>
                  <a:pt x="21138" y="7532"/>
                  <a:pt x="21241" y="10986"/>
                  <a:pt x="20030" y="12252"/>
                </a:cubicBezTo>
                <a:lnTo>
                  <a:pt x="12787" y="19833"/>
                </a:lnTo>
                <a:cubicBezTo>
                  <a:pt x="11323" y="21367"/>
                  <a:pt x="9563" y="21367"/>
                  <a:pt x="8095" y="1983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7" name="Freeform: Shape 71">
            <a:extLst>
              <a:ext uri="{FF2B5EF4-FFF2-40B4-BE49-F238E27FC236}">
                <a16:creationId xmlns:a16="http://schemas.microsoft.com/office/drawing/2014/main" id="{A7A1EFD3-C33F-6B15-AC50-91E791181E9D}"/>
              </a:ext>
            </a:extLst>
          </p:cNvPr>
          <p:cNvSpPr/>
          <p:nvPr/>
        </p:nvSpPr>
        <p:spPr>
          <a:xfrm>
            <a:off x="1090061" y="1744185"/>
            <a:ext cx="794931" cy="4379934"/>
          </a:xfrm>
          <a:custGeom>
            <a:avLst/>
            <a:gdLst>
              <a:gd name="connsiteX0" fmla="*/ 0 w 872169"/>
              <a:gd name="connsiteY0" fmla="*/ 3935740 h 4805507"/>
              <a:gd name="connsiteX1" fmla="*/ 290190 w 872169"/>
              <a:gd name="connsiteY1" fmla="*/ 4045158 h 4805507"/>
              <a:gd name="connsiteX2" fmla="*/ 442310 w 872169"/>
              <a:gd name="connsiteY2" fmla="*/ 4072095 h 4805507"/>
              <a:gd name="connsiteX3" fmla="*/ 594429 w 872169"/>
              <a:gd name="connsiteY3" fmla="*/ 4045158 h 4805507"/>
              <a:gd name="connsiteX4" fmla="*/ 872169 w 872169"/>
              <a:gd name="connsiteY4" fmla="*/ 3940435 h 4805507"/>
              <a:gd name="connsiteX5" fmla="*/ 872169 w 872169"/>
              <a:gd name="connsiteY5" fmla="*/ 4673871 h 4805507"/>
              <a:gd name="connsiteX6" fmla="*/ 594429 w 872169"/>
              <a:gd name="connsiteY6" fmla="*/ 4778567 h 4805507"/>
              <a:gd name="connsiteX7" fmla="*/ 442324 w 872169"/>
              <a:gd name="connsiteY7" fmla="*/ 4805502 h 4805507"/>
              <a:gd name="connsiteX8" fmla="*/ 442324 w 872169"/>
              <a:gd name="connsiteY8" fmla="*/ 4805507 h 4805507"/>
              <a:gd name="connsiteX9" fmla="*/ 442310 w 872169"/>
              <a:gd name="connsiteY9" fmla="*/ 4805505 h 4805507"/>
              <a:gd name="connsiteX10" fmla="*/ 442295 w 872169"/>
              <a:gd name="connsiteY10" fmla="*/ 4805507 h 4805507"/>
              <a:gd name="connsiteX11" fmla="*/ 442295 w 872169"/>
              <a:gd name="connsiteY11" fmla="*/ 4805502 h 4805507"/>
              <a:gd name="connsiteX12" fmla="*/ 290190 w 872169"/>
              <a:gd name="connsiteY12" fmla="*/ 4778567 h 4805507"/>
              <a:gd name="connsiteX13" fmla="*/ 0 w 872169"/>
              <a:gd name="connsiteY13" fmla="*/ 4669178 h 4805507"/>
              <a:gd name="connsiteX14" fmla="*/ 0 w 872169"/>
              <a:gd name="connsiteY14" fmla="*/ 2941149 h 4805507"/>
              <a:gd name="connsiteX15" fmla="*/ 290190 w 872169"/>
              <a:gd name="connsiteY15" fmla="*/ 3050567 h 4805507"/>
              <a:gd name="connsiteX16" fmla="*/ 442310 w 872169"/>
              <a:gd name="connsiteY16" fmla="*/ 3077504 h 4805507"/>
              <a:gd name="connsiteX17" fmla="*/ 594429 w 872169"/>
              <a:gd name="connsiteY17" fmla="*/ 3050567 h 4805507"/>
              <a:gd name="connsiteX18" fmla="*/ 872169 w 872169"/>
              <a:gd name="connsiteY18" fmla="*/ 2945844 h 4805507"/>
              <a:gd name="connsiteX19" fmla="*/ 872169 w 872169"/>
              <a:gd name="connsiteY19" fmla="*/ 3679280 h 4805507"/>
              <a:gd name="connsiteX20" fmla="*/ 594429 w 872169"/>
              <a:gd name="connsiteY20" fmla="*/ 3783976 h 4805507"/>
              <a:gd name="connsiteX21" fmla="*/ 442324 w 872169"/>
              <a:gd name="connsiteY21" fmla="*/ 3810911 h 4805507"/>
              <a:gd name="connsiteX22" fmla="*/ 442324 w 872169"/>
              <a:gd name="connsiteY22" fmla="*/ 3810916 h 4805507"/>
              <a:gd name="connsiteX23" fmla="*/ 442310 w 872169"/>
              <a:gd name="connsiteY23" fmla="*/ 3810914 h 4805507"/>
              <a:gd name="connsiteX24" fmla="*/ 442295 w 872169"/>
              <a:gd name="connsiteY24" fmla="*/ 3810916 h 4805507"/>
              <a:gd name="connsiteX25" fmla="*/ 442295 w 872169"/>
              <a:gd name="connsiteY25" fmla="*/ 3810911 h 4805507"/>
              <a:gd name="connsiteX26" fmla="*/ 290190 w 872169"/>
              <a:gd name="connsiteY26" fmla="*/ 3783976 h 4805507"/>
              <a:gd name="connsiteX27" fmla="*/ 0 w 872169"/>
              <a:gd name="connsiteY27" fmla="*/ 3674587 h 4805507"/>
              <a:gd name="connsiteX28" fmla="*/ 0 w 872169"/>
              <a:gd name="connsiteY28" fmla="*/ 1950549 h 4805507"/>
              <a:gd name="connsiteX29" fmla="*/ 290190 w 872169"/>
              <a:gd name="connsiteY29" fmla="*/ 2059966 h 4805507"/>
              <a:gd name="connsiteX30" fmla="*/ 442310 w 872169"/>
              <a:gd name="connsiteY30" fmla="*/ 2086904 h 4805507"/>
              <a:gd name="connsiteX31" fmla="*/ 594429 w 872169"/>
              <a:gd name="connsiteY31" fmla="*/ 2059966 h 4805507"/>
              <a:gd name="connsiteX32" fmla="*/ 872169 w 872169"/>
              <a:gd name="connsiteY32" fmla="*/ 1955243 h 4805507"/>
              <a:gd name="connsiteX33" fmla="*/ 872169 w 872169"/>
              <a:gd name="connsiteY33" fmla="*/ 2688680 h 4805507"/>
              <a:gd name="connsiteX34" fmla="*/ 594429 w 872169"/>
              <a:gd name="connsiteY34" fmla="*/ 2793376 h 4805507"/>
              <a:gd name="connsiteX35" fmla="*/ 442324 w 872169"/>
              <a:gd name="connsiteY35" fmla="*/ 2820311 h 4805507"/>
              <a:gd name="connsiteX36" fmla="*/ 442324 w 872169"/>
              <a:gd name="connsiteY36" fmla="*/ 2820316 h 4805507"/>
              <a:gd name="connsiteX37" fmla="*/ 442310 w 872169"/>
              <a:gd name="connsiteY37" fmla="*/ 2820314 h 4805507"/>
              <a:gd name="connsiteX38" fmla="*/ 442295 w 872169"/>
              <a:gd name="connsiteY38" fmla="*/ 2820316 h 4805507"/>
              <a:gd name="connsiteX39" fmla="*/ 442295 w 872169"/>
              <a:gd name="connsiteY39" fmla="*/ 2820311 h 4805507"/>
              <a:gd name="connsiteX40" fmla="*/ 290190 w 872169"/>
              <a:gd name="connsiteY40" fmla="*/ 2793376 h 4805507"/>
              <a:gd name="connsiteX41" fmla="*/ 0 w 872169"/>
              <a:gd name="connsiteY41" fmla="*/ 2683987 h 4805507"/>
              <a:gd name="connsiteX42" fmla="*/ 0 w 872169"/>
              <a:gd name="connsiteY42" fmla="*/ 972649 h 4805507"/>
              <a:gd name="connsiteX43" fmla="*/ 290190 w 872169"/>
              <a:gd name="connsiteY43" fmla="*/ 1082066 h 4805507"/>
              <a:gd name="connsiteX44" fmla="*/ 364428 w 872169"/>
              <a:gd name="connsiteY44" fmla="*/ 1102260 h 4805507"/>
              <a:gd name="connsiteX45" fmla="*/ 442310 w 872169"/>
              <a:gd name="connsiteY45" fmla="*/ 1109005 h 4805507"/>
              <a:gd name="connsiteX46" fmla="*/ 520192 w 872169"/>
              <a:gd name="connsiteY46" fmla="*/ 1102260 h 4805507"/>
              <a:gd name="connsiteX47" fmla="*/ 594429 w 872169"/>
              <a:gd name="connsiteY47" fmla="*/ 1082066 h 4805507"/>
              <a:gd name="connsiteX48" fmla="*/ 872169 w 872169"/>
              <a:gd name="connsiteY48" fmla="*/ 977343 h 4805507"/>
              <a:gd name="connsiteX49" fmla="*/ 872169 w 872169"/>
              <a:gd name="connsiteY49" fmla="*/ 1710780 h 4805507"/>
              <a:gd name="connsiteX50" fmla="*/ 594429 w 872169"/>
              <a:gd name="connsiteY50" fmla="*/ 1815476 h 4805507"/>
              <a:gd name="connsiteX51" fmla="*/ 520192 w 872169"/>
              <a:gd name="connsiteY51" fmla="*/ 1835669 h 4805507"/>
              <a:gd name="connsiteX52" fmla="*/ 442324 w 872169"/>
              <a:gd name="connsiteY52" fmla="*/ 1842414 h 4805507"/>
              <a:gd name="connsiteX53" fmla="*/ 442324 w 872169"/>
              <a:gd name="connsiteY53" fmla="*/ 1842416 h 4805507"/>
              <a:gd name="connsiteX54" fmla="*/ 442310 w 872169"/>
              <a:gd name="connsiteY54" fmla="*/ 1842415 h 4805507"/>
              <a:gd name="connsiteX55" fmla="*/ 442295 w 872169"/>
              <a:gd name="connsiteY55" fmla="*/ 1842416 h 4805507"/>
              <a:gd name="connsiteX56" fmla="*/ 442295 w 872169"/>
              <a:gd name="connsiteY56" fmla="*/ 1842414 h 4805507"/>
              <a:gd name="connsiteX57" fmla="*/ 364428 w 872169"/>
              <a:gd name="connsiteY57" fmla="*/ 1835669 h 4805507"/>
              <a:gd name="connsiteX58" fmla="*/ 290190 w 872169"/>
              <a:gd name="connsiteY58" fmla="*/ 1815476 h 4805507"/>
              <a:gd name="connsiteX59" fmla="*/ 0 w 872169"/>
              <a:gd name="connsiteY59" fmla="*/ 1706087 h 4805507"/>
              <a:gd name="connsiteX60" fmla="*/ 0 w 872169"/>
              <a:gd name="connsiteY60" fmla="*/ 0 h 4805507"/>
              <a:gd name="connsiteX61" fmla="*/ 290190 w 872169"/>
              <a:gd name="connsiteY61" fmla="*/ 109418 h 4805507"/>
              <a:gd name="connsiteX62" fmla="*/ 364428 w 872169"/>
              <a:gd name="connsiteY62" fmla="*/ 129646 h 4805507"/>
              <a:gd name="connsiteX63" fmla="*/ 442310 w 872169"/>
              <a:gd name="connsiteY63" fmla="*/ 136357 h 4805507"/>
              <a:gd name="connsiteX64" fmla="*/ 520192 w 872169"/>
              <a:gd name="connsiteY64" fmla="*/ 129611 h 4805507"/>
              <a:gd name="connsiteX65" fmla="*/ 594429 w 872169"/>
              <a:gd name="connsiteY65" fmla="*/ 109418 h 4805507"/>
              <a:gd name="connsiteX66" fmla="*/ 872169 w 872169"/>
              <a:gd name="connsiteY66" fmla="*/ 4694 h 4805507"/>
              <a:gd name="connsiteX67" fmla="*/ 872169 w 872169"/>
              <a:gd name="connsiteY67" fmla="*/ 738131 h 4805507"/>
              <a:gd name="connsiteX68" fmla="*/ 594429 w 872169"/>
              <a:gd name="connsiteY68" fmla="*/ 842827 h 4805507"/>
              <a:gd name="connsiteX69" fmla="*/ 520192 w 872169"/>
              <a:gd name="connsiteY69" fmla="*/ 863020 h 4805507"/>
              <a:gd name="connsiteX70" fmla="*/ 442324 w 872169"/>
              <a:gd name="connsiteY70" fmla="*/ 869765 h 4805507"/>
              <a:gd name="connsiteX71" fmla="*/ 442324 w 872169"/>
              <a:gd name="connsiteY71" fmla="*/ 869767 h 4805507"/>
              <a:gd name="connsiteX72" fmla="*/ 442310 w 872169"/>
              <a:gd name="connsiteY72" fmla="*/ 869766 h 4805507"/>
              <a:gd name="connsiteX73" fmla="*/ 442295 w 872169"/>
              <a:gd name="connsiteY73" fmla="*/ 869767 h 4805507"/>
              <a:gd name="connsiteX74" fmla="*/ 442295 w 872169"/>
              <a:gd name="connsiteY74" fmla="*/ 869765 h 4805507"/>
              <a:gd name="connsiteX75" fmla="*/ 364428 w 872169"/>
              <a:gd name="connsiteY75" fmla="*/ 863020 h 4805507"/>
              <a:gd name="connsiteX76" fmla="*/ 290190 w 872169"/>
              <a:gd name="connsiteY76" fmla="*/ 842827 h 4805507"/>
              <a:gd name="connsiteX77" fmla="*/ 0 w 872169"/>
              <a:gd name="connsiteY77" fmla="*/ 733438 h 480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72169" h="4805507">
                <a:moveTo>
                  <a:pt x="0" y="3935740"/>
                </a:moveTo>
                <a:lnTo>
                  <a:pt x="290190" y="4045158"/>
                </a:lnTo>
                <a:lnTo>
                  <a:pt x="442310" y="4072095"/>
                </a:lnTo>
                <a:lnTo>
                  <a:pt x="594429" y="4045158"/>
                </a:lnTo>
                <a:lnTo>
                  <a:pt x="872169" y="3940435"/>
                </a:lnTo>
                <a:lnTo>
                  <a:pt x="872169" y="4673871"/>
                </a:lnTo>
                <a:lnTo>
                  <a:pt x="594429" y="4778567"/>
                </a:lnTo>
                <a:lnTo>
                  <a:pt x="442324" y="4805502"/>
                </a:lnTo>
                <a:lnTo>
                  <a:pt x="442324" y="4805507"/>
                </a:lnTo>
                <a:lnTo>
                  <a:pt x="442310" y="4805505"/>
                </a:lnTo>
                <a:lnTo>
                  <a:pt x="442295" y="4805507"/>
                </a:lnTo>
                <a:lnTo>
                  <a:pt x="442295" y="4805502"/>
                </a:lnTo>
                <a:lnTo>
                  <a:pt x="290190" y="4778567"/>
                </a:lnTo>
                <a:lnTo>
                  <a:pt x="0" y="4669178"/>
                </a:lnTo>
                <a:close/>
                <a:moveTo>
                  <a:pt x="0" y="2941149"/>
                </a:moveTo>
                <a:lnTo>
                  <a:pt x="290190" y="3050567"/>
                </a:lnTo>
                <a:lnTo>
                  <a:pt x="442310" y="3077504"/>
                </a:lnTo>
                <a:lnTo>
                  <a:pt x="594429" y="3050567"/>
                </a:lnTo>
                <a:lnTo>
                  <a:pt x="872169" y="2945844"/>
                </a:lnTo>
                <a:lnTo>
                  <a:pt x="872169" y="3679280"/>
                </a:lnTo>
                <a:lnTo>
                  <a:pt x="594429" y="3783976"/>
                </a:lnTo>
                <a:lnTo>
                  <a:pt x="442324" y="3810911"/>
                </a:lnTo>
                <a:lnTo>
                  <a:pt x="442324" y="3810916"/>
                </a:lnTo>
                <a:lnTo>
                  <a:pt x="442310" y="3810914"/>
                </a:lnTo>
                <a:lnTo>
                  <a:pt x="442295" y="3810916"/>
                </a:lnTo>
                <a:lnTo>
                  <a:pt x="442295" y="3810911"/>
                </a:lnTo>
                <a:lnTo>
                  <a:pt x="290190" y="3783976"/>
                </a:lnTo>
                <a:lnTo>
                  <a:pt x="0" y="3674587"/>
                </a:lnTo>
                <a:close/>
                <a:moveTo>
                  <a:pt x="0" y="1950549"/>
                </a:moveTo>
                <a:lnTo>
                  <a:pt x="290190" y="2059966"/>
                </a:lnTo>
                <a:lnTo>
                  <a:pt x="442310" y="2086904"/>
                </a:lnTo>
                <a:lnTo>
                  <a:pt x="594429" y="2059966"/>
                </a:lnTo>
                <a:lnTo>
                  <a:pt x="872169" y="1955243"/>
                </a:lnTo>
                <a:lnTo>
                  <a:pt x="872169" y="2688680"/>
                </a:lnTo>
                <a:lnTo>
                  <a:pt x="594429" y="2793376"/>
                </a:lnTo>
                <a:lnTo>
                  <a:pt x="442324" y="2820311"/>
                </a:lnTo>
                <a:lnTo>
                  <a:pt x="442324" y="2820316"/>
                </a:lnTo>
                <a:lnTo>
                  <a:pt x="442310" y="2820314"/>
                </a:lnTo>
                <a:lnTo>
                  <a:pt x="442295" y="2820316"/>
                </a:lnTo>
                <a:lnTo>
                  <a:pt x="442295" y="2820311"/>
                </a:lnTo>
                <a:lnTo>
                  <a:pt x="290190" y="2793376"/>
                </a:lnTo>
                <a:lnTo>
                  <a:pt x="0" y="2683987"/>
                </a:lnTo>
                <a:close/>
                <a:moveTo>
                  <a:pt x="0" y="972649"/>
                </a:moveTo>
                <a:lnTo>
                  <a:pt x="290190" y="1082066"/>
                </a:lnTo>
                <a:cubicBezTo>
                  <a:pt x="313920" y="1091031"/>
                  <a:pt x="338869" y="1097766"/>
                  <a:pt x="364428" y="1102260"/>
                </a:cubicBezTo>
                <a:lnTo>
                  <a:pt x="442310" y="1109005"/>
                </a:lnTo>
                <a:lnTo>
                  <a:pt x="520192" y="1102260"/>
                </a:lnTo>
                <a:cubicBezTo>
                  <a:pt x="545751" y="1097766"/>
                  <a:pt x="570700" y="1091031"/>
                  <a:pt x="594429" y="1082066"/>
                </a:cubicBezTo>
                <a:lnTo>
                  <a:pt x="872169" y="977343"/>
                </a:lnTo>
                <a:lnTo>
                  <a:pt x="872169" y="1710780"/>
                </a:lnTo>
                <a:lnTo>
                  <a:pt x="594429" y="1815476"/>
                </a:lnTo>
                <a:cubicBezTo>
                  <a:pt x="570700" y="1824440"/>
                  <a:pt x="545751" y="1831175"/>
                  <a:pt x="520192" y="1835669"/>
                </a:cubicBezTo>
                <a:lnTo>
                  <a:pt x="442324" y="1842414"/>
                </a:lnTo>
                <a:lnTo>
                  <a:pt x="442324" y="1842416"/>
                </a:lnTo>
                <a:lnTo>
                  <a:pt x="442310" y="1842415"/>
                </a:lnTo>
                <a:lnTo>
                  <a:pt x="442295" y="1842416"/>
                </a:lnTo>
                <a:lnTo>
                  <a:pt x="442295" y="1842414"/>
                </a:lnTo>
                <a:lnTo>
                  <a:pt x="364428" y="1835669"/>
                </a:lnTo>
                <a:cubicBezTo>
                  <a:pt x="338869" y="1831175"/>
                  <a:pt x="313920" y="1824440"/>
                  <a:pt x="290190" y="1815476"/>
                </a:cubicBezTo>
                <a:lnTo>
                  <a:pt x="0" y="1706087"/>
                </a:lnTo>
                <a:close/>
                <a:moveTo>
                  <a:pt x="0" y="0"/>
                </a:moveTo>
                <a:lnTo>
                  <a:pt x="290190" y="109418"/>
                </a:lnTo>
                <a:cubicBezTo>
                  <a:pt x="313920" y="118429"/>
                  <a:pt x="338869" y="125164"/>
                  <a:pt x="364428" y="129646"/>
                </a:cubicBezTo>
                <a:lnTo>
                  <a:pt x="442310" y="136357"/>
                </a:lnTo>
                <a:lnTo>
                  <a:pt x="520192" y="129611"/>
                </a:lnTo>
                <a:cubicBezTo>
                  <a:pt x="545751" y="125117"/>
                  <a:pt x="570700" y="118382"/>
                  <a:pt x="594429" y="109418"/>
                </a:cubicBezTo>
                <a:lnTo>
                  <a:pt x="872169" y="4694"/>
                </a:lnTo>
                <a:lnTo>
                  <a:pt x="872169" y="738131"/>
                </a:lnTo>
                <a:lnTo>
                  <a:pt x="594429" y="842827"/>
                </a:lnTo>
                <a:cubicBezTo>
                  <a:pt x="570700" y="851791"/>
                  <a:pt x="545751" y="858526"/>
                  <a:pt x="520192" y="863020"/>
                </a:cubicBezTo>
                <a:lnTo>
                  <a:pt x="442324" y="869765"/>
                </a:lnTo>
                <a:lnTo>
                  <a:pt x="442324" y="869767"/>
                </a:lnTo>
                <a:lnTo>
                  <a:pt x="442310" y="869766"/>
                </a:lnTo>
                <a:lnTo>
                  <a:pt x="442295" y="869767"/>
                </a:lnTo>
                <a:lnTo>
                  <a:pt x="442295" y="869765"/>
                </a:lnTo>
                <a:lnTo>
                  <a:pt x="364428" y="863020"/>
                </a:lnTo>
                <a:cubicBezTo>
                  <a:pt x="338869" y="858526"/>
                  <a:pt x="313920" y="851791"/>
                  <a:pt x="290190" y="842827"/>
                </a:cubicBezTo>
                <a:lnTo>
                  <a:pt x="0" y="733438"/>
                </a:lnTo>
                <a:close/>
              </a:path>
            </a:pathLst>
          </a:custGeom>
          <a:solidFill>
            <a:srgbClr val="808080">
              <a:alpha val="2470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dirty="0"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7AE75175-C273-C0A2-25DF-515E015C07DD}"/>
              </a:ext>
            </a:extLst>
          </p:cNvPr>
          <p:cNvSpPr/>
          <p:nvPr/>
        </p:nvSpPr>
        <p:spPr>
          <a:xfrm>
            <a:off x="876238" y="4177916"/>
            <a:ext cx="616976" cy="9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16675" y="5315"/>
                </a:moveTo>
                <a:lnTo>
                  <a:pt x="1755" y="1523"/>
                </a:lnTo>
                <a:cubicBezTo>
                  <a:pt x="477" y="1200"/>
                  <a:pt x="-91" y="585"/>
                  <a:pt x="12" y="0"/>
                </a:cubicBezTo>
                <a:lnTo>
                  <a:pt x="1" y="0"/>
                </a:lnTo>
                <a:lnTo>
                  <a:pt x="1" y="16350"/>
                </a:lnTo>
                <a:lnTo>
                  <a:pt x="173" y="16350"/>
                </a:lnTo>
                <a:cubicBezTo>
                  <a:pt x="425" y="16707"/>
                  <a:pt x="947" y="17028"/>
                  <a:pt x="1755" y="17232"/>
                </a:cubicBezTo>
                <a:lnTo>
                  <a:pt x="16675" y="21023"/>
                </a:lnTo>
                <a:cubicBezTo>
                  <a:pt x="18183" y="21407"/>
                  <a:pt x="19846" y="21600"/>
                  <a:pt x="21509" y="21600"/>
                </a:cubicBezTo>
                <a:lnTo>
                  <a:pt x="21509" y="5892"/>
                </a:lnTo>
                <a:cubicBezTo>
                  <a:pt x="19846" y="5892"/>
                  <a:pt x="18183" y="5699"/>
                  <a:pt x="16675" y="53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ABD6ECCC-8B0C-EF1B-DFB9-77573BA34491}"/>
              </a:ext>
            </a:extLst>
          </p:cNvPr>
          <p:cNvSpPr/>
          <p:nvPr/>
        </p:nvSpPr>
        <p:spPr>
          <a:xfrm>
            <a:off x="1493188" y="4177916"/>
            <a:ext cx="616977" cy="9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21497" y="0"/>
                </a:moveTo>
                <a:cubicBezTo>
                  <a:pt x="21600" y="588"/>
                  <a:pt x="21032" y="1200"/>
                  <a:pt x="19754" y="1523"/>
                </a:cubicBezTo>
                <a:lnTo>
                  <a:pt x="4834" y="5315"/>
                </a:lnTo>
                <a:cubicBezTo>
                  <a:pt x="3326" y="5699"/>
                  <a:pt x="1663" y="5892"/>
                  <a:pt x="0" y="5892"/>
                </a:cubicBezTo>
                <a:lnTo>
                  <a:pt x="0" y="21600"/>
                </a:lnTo>
                <a:cubicBezTo>
                  <a:pt x="1663" y="21600"/>
                  <a:pt x="3326" y="21407"/>
                  <a:pt x="4834" y="21023"/>
                </a:cubicBezTo>
                <a:lnTo>
                  <a:pt x="19754" y="17232"/>
                </a:lnTo>
                <a:cubicBezTo>
                  <a:pt x="20562" y="17025"/>
                  <a:pt x="21084" y="16707"/>
                  <a:pt x="21336" y="16350"/>
                </a:cubicBezTo>
                <a:lnTo>
                  <a:pt x="21508" y="16350"/>
                </a:lnTo>
                <a:lnTo>
                  <a:pt x="21508" y="0"/>
                </a:lnTo>
                <a:lnTo>
                  <a:pt x="21497" y="0"/>
                </a:lnTo>
                <a:close/>
              </a:path>
            </a:pathLst>
          </a:custGeom>
          <a:solidFill>
            <a:srgbClr val="FF820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D7AF1F4F-403E-FA0A-3C0A-DA228B3BD09E}"/>
              </a:ext>
            </a:extLst>
          </p:cNvPr>
          <p:cNvSpPr/>
          <p:nvPr/>
        </p:nvSpPr>
        <p:spPr>
          <a:xfrm>
            <a:off x="876238" y="5084427"/>
            <a:ext cx="616976" cy="9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16675" y="5315"/>
                </a:moveTo>
                <a:lnTo>
                  <a:pt x="1755" y="1523"/>
                </a:lnTo>
                <a:cubicBezTo>
                  <a:pt x="477" y="1200"/>
                  <a:pt x="-91" y="585"/>
                  <a:pt x="12" y="0"/>
                </a:cubicBezTo>
                <a:lnTo>
                  <a:pt x="1" y="0"/>
                </a:lnTo>
                <a:lnTo>
                  <a:pt x="1" y="16350"/>
                </a:lnTo>
                <a:lnTo>
                  <a:pt x="173" y="16350"/>
                </a:lnTo>
                <a:cubicBezTo>
                  <a:pt x="425" y="16707"/>
                  <a:pt x="947" y="17028"/>
                  <a:pt x="1755" y="17232"/>
                </a:cubicBezTo>
                <a:lnTo>
                  <a:pt x="16675" y="21023"/>
                </a:lnTo>
                <a:cubicBezTo>
                  <a:pt x="18183" y="21407"/>
                  <a:pt x="19846" y="21600"/>
                  <a:pt x="21509" y="21600"/>
                </a:cubicBezTo>
                <a:lnTo>
                  <a:pt x="21509" y="5892"/>
                </a:lnTo>
                <a:cubicBezTo>
                  <a:pt x="19846" y="5892"/>
                  <a:pt x="18183" y="5699"/>
                  <a:pt x="16675" y="53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C092011B-256E-A4CA-38D8-8A6BA473350E}"/>
              </a:ext>
            </a:extLst>
          </p:cNvPr>
          <p:cNvSpPr/>
          <p:nvPr/>
        </p:nvSpPr>
        <p:spPr>
          <a:xfrm>
            <a:off x="1493188" y="5084427"/>
            <a:ext cx="616977" cy="9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21497" y="0"/>
                </a:moveTo>
                <a:cubicBezTo>
                  <a:pt x="21600" y="588"/>
                  <a:pt x="21032" y="1200"/>
                  <a:pt x="19754" y="1523"/>
                </a:cubicBezTo>
                <a:lnTo>
                  <a:pt x="4834" y="5315"/>
                </a:lnTo>
                <a:cubicBezTo>
                  <a:pt x="3326" y="5699"/>
                  <a:pt x="1663" y="5892"/>
                  <a:pt x="0" y="5892"/>
                </a:cubicBezTo>
                <a:lnTo>
                  <a:pt x="0" y="21600"/>
                </a:lnTo>
                <a:cubicBezTo>
                  <a:pt x="1663" y="21600"/>
                  <a:pt x="3326" y="21407"/>
                  <a:pt x="4834" y="21023"/>
                </a:cubicBezTo>
                <a:lnTo>
                  <a:pt x="19754" y="17232"/>
                </a:lnTo>
                <a:cubicBezTo>
                  <a:pt x="20562" y="17025"/>
                  <a:pt x="21084" y="16707"/>
                  <a:pt x="21336" y="16350"/>
                </a:cubicBezTo>
                <a:lnTo>
                  <a:pt x="21508" y="16350"/>
                </a:lnTo>
                <a:lnTo>
                  <a:pt x="21508" y="0"/>
                </a:lnTo>
                <a:lnTo>
                  <a:pt x="21497" y="0"/>
                </a:lnTo>
                <a:close/>
              </a:path>
            </a:pathLst>
          </a:custGeom>
          <a:solidFill>
            <a:srgbClr val="FFB9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3C852402-90E0-42A3-6A67-C1DB15D40412}"/>
              </a:ext>
            </a:extLst>
          </p:cNvPr>
          <p:cNvSpPr/>
          <p:nvPr/>
        </p:nvSpPr>
        <p:spPr>
          <a:xfrm>
            <a:off x="876238" y="3275043"/>
            <a:ext cx="616976" cy="9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16675" y="5315"/>
                </a:moveTo>
                <a:lnTo>
                  <a:pt x="1755" y="1523"/>
                </a:lnTo>
                <a:cubicBezTo>
                  <a:pt x="477" y="1197"/>
                  <a:pt x="-91" y="585"/>
                  <a:pt x="12" y="0"/>
                </a:cubicBezTo>
                <a:lnTo>
                  <a:pt x="1" y="0"/>
                </a:lnTo>
                <a:lnTo>
                  <a:pt x="1" y="16350"/>
                </a:lnTo>
                <a:lnTo>
                  <a:pt x="173" y="16350"/>
                </a:lnTo>
                <a:cubicBezTo>
                  <a:pt x="425" y="16707"/>
                  <a:pt x="947" y="17028"/>
                  <a:pt x="1755" y="17232"/>
                </a:cubicBezTo>
                <a:lnTo>
                  <a:pt x="16675" y="21023"/>
                </a:lnTo>
                <a:cubicBezTo>
                  <a:pt x="18183" y="21407"/>
                  <a:pt x="19846" y="21600"/>
                  <a:pt x="21509" y="21600"/>
                </a:cubicBezTo>
                <a:lnTo>
                  <a:pt x="21509" y="5892"/>
                </a:lnTo>
                <a:cubicBezTo>
                  <a:pt x="19846" y="5892"/>
                  <a:pt x="18183" y="5699"/>
                  <a:pt x="16675" y="53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8B14688C-A06D-0F42-7957-C0F2032DA1CE}"/>
              </a:ext>
            </a:extLst>
          </p:cNvPr>
          <p:cNvSpPr/>
          <p:nvPr/>
        </p:nvSpPr>
        <p:spPr>
          <a:xfrm>
            <a:off x="1493188" y="3275043"/>
            <a:ext cx="616977" cy="9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21497" y="0"/>
                </a:moveTo>
                <a:cubicBezTo>
                  <a:pt x="21600" y="588"/>
                  <a:pt x="21032" y="1200"/>
                  <a:pt x="19754" y="1523"/>
                </a:cubicBezTo>
                <a:lnTo>
                  <a:pt x="4834" y="5315"/>
                </a:lnTo>
                <a:cubicBezTo>
                  <a:pt x="3326" y="5699"/>
                  <a:pt x="1663" y="5892"/>
                  <a:pt x="0" y="5892"/>
                </a:cubicBezTo>
                <a:lnTo>
                  <a:pt x="0" y="21600"/>
                </a:lnTo>
                <a:cubicBezTo>
                  <a:pt x="1663" y="21600"/>
                  <a:pt x="3326" y="21407"/>
                  <a:pt x="4834" y="21023"/>
                </a:cubicBezTo>
                <a:lnTo>
                  <a:pt x="19754" y="17232"/>
                </a:lnTo>
                <a:cubicBezTo>
                  <a:pt x="20562" y="17028"/>
                  <a:pt x="21084" y="16707"/>
                  <a:pt x="21336" y="16350"/>
                </a:cubicBezTo>
                <a:lnTo>
                  <a:pt x="21508" y="16350"/>
                </a:lnTo>
                <a:lnTo>
                  <a:pt x="21508" y="0"/>
                </a:lnTo>
                <a:lnTo>
                  <a:pt x="21497" y="0"/>
                </a:lnTo>
                <a:close/>
              </a:path>
            </a:pathLst>
          </a:custGeom>
          <a:solidFill>
            <a:srgbClr val="F651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D5053EF4-2D0C-88A4-D811-FB04122568F1}"/>
              </a:ext>
            </a:extLst>
          </p:cNvPr>
          <p:cNvSpPr/>
          <p:nvPr/>
        </p:nvSpPr>
        <p:spPr>
          <a:xfrm>
            <a:off x="876238" y="2383745"/>
            <a:ext cx="616976" cy="9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16675" y="5315"/>
                </a:moveTo>
                <a:lnTo>
                  <a:pt x="1755" y="1523"/>
                </a:lnTo>
                <a:cubicBezTo>
                  <a:pt x="477" y="1197"/>
                  <a:pt x="-91" y="585"/>
                  <a:pt x="12" y="0"/>
                </a:cubicBezTo>
                <a:lnTo>
                  <a:pt x="1" y="0"/>
                </a:lnTo>
                <a:lnTo>
                  <a:pt x="1" y="16350"/>
                </a:lnTo>
                <a:lnTo>
                  <a:pt x="173" y="16350"/>
                </a:lnTo>
                <a:cubicBezTo>
                  <a:pt x="425" y="16707"/>
                  <a:pt x="947" y="17028"/>
                  <a:pt x="1755" y="17232"/>
                </a:cubicBezTo>
                <a:lnTo>
                  <a:pt x="16675" y="21023"/>
                </a:lnTo>
                <a:cubicBezTo>
                  <a:pt x="18183" y="21407"/>
                  <a:pt x="19846" y="21600"/>
                  <a:pt x="21509" y="21600"/>
                </a:cubicBezTo>
                <a:lnTo>
                  <a:pt x="21509" y="5892"/>
                </a:lnTo>
                <a:cubicBezTo>
                  <a:pt x="19846" y="5892"/>
                  <a:pt x="18183" y="5699"/>
                  <a:pt x="16675" y="5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C5262797-5C89-C217-31BD-2D33656954E1}"/>
              </a:ext>
            </a:extLst>
          </p:cNvPr>
          <p:cNvSpPr/>
          <p:nvPr/>
        </p:nvSpPr>
        <p:spPr>
          <a:xfrm>
            <a:off x="1493188" y="2383745"/>
            <a:ext cx="616977" cy="9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21497" y="0"/>
                </a:moveTo>
                <a:cubicBezTo>
                  <a:pt x="21600" y="588"/>
                  <a:pt x="21032" y="1200"/>
                  <a:pt x="19754" y="1523"/>
                </a:cubicBezTo>
                <a:lnTo>
                  <a:pt x="4834" y="5315"/>
                </a:lnTo>
                <a:cubicBezTo>
                  <a:pt x="3326" y="5699"/>
                  <a:pt x="1663" y="5892"/>
                  <a:pt x="0" y="5892"/>
                </a:cubicBezTo>
                <a:lnTo>
                  <a:pt x="0" y="21600"/>
                </a:lnTo>
                <a:cubicBezTo>
                  <a:pt x="1663" y="21600"/>
                  <a:pt x="3326" y="21407"/>
                  <a:pt x="4834" y="21023"/>
                </a:cubicBezTo>
                <a:lnTo>
                  <a:pt x="19754" y="17232"/>
                </a:lnTo>
                <a:cubicBezTo>
                  <a:pt x="20562" y="17025"/>
                  <a:pt x="21084" y="16707"/>
                  <a:pt x="21336" y="16350"/>
                </a:cubicBezTo>
                <a:lnTo>
                  <a:pt x="21508" y="16350"/>
                </a:lnTo>
                <a:lnTo>
                  <a:pt x="21508" y="0"/>
                </a:lnTo>
                <a:lnTo>
                  <a:pt x="21497" y="0"/>
                </a:lnTo>
                <a:close/>
              </a:path>
            </a:pathLst>
          </a:custGeom>
          <a:solidFill>
            <a:srgbClr val="C90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72D96B09-06CE-54A6-C975-1DBE6B89E9ED}"/>
              </a:ext>
            </a:extLst>
          </p:cNvPr>
          <p:cNvSpPr/>
          <p:nvPr/>
        </p:nvSpPr>
        <p:spPr>
          <a:xfrm>
            <a:off x="876238" y="1497234"/>
            <a:ext cx="616976" cy="9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16675" y="5315"/>
                </a:moveTo>
                <a:lnTo>
                  <a:pt x="1755" y="1523"/>
                </a:lnTo>
                <a:cubicBezTo>
                  <a:pt x="477" y="1197"/>
                  <a:pt x="-91" y="585"/>
                  <a:pt x="12" y="0"/>
                </a:cubicBezTo>
                <a:lnTo>
                  <a:pt x="1" y="0"/>
                </a:lnTo>
                <a:lnTo>
                  <a:pt x="1" y="16350"/>
                </a:lnTo>
                <a:lnTo>
                  <a:pt x="173" y="16350"/>
                </a:lnTo>
                <a:cubicBezTo>
                  <a:pt x="425" y="16707"/>
                  <a:pt x="947" y="17028"/>
                  <a:pt x="1755" y="17232"/>
                </a:cubicBezTo>
                <a:lnTo>
                  <a:pt x="16675" y="21023"/>
                </a:lnTo>
                <a:cubicBezTo>
                  <a:pt x="18183" y="21407"/>
                  <a:pt x="19846" y="21600"/>
                  <a:pt x="21509" y="21600"/>
                </a:cubicBezTo>
                <a:lnTo>
                  <a:pt x="21509" y="5892"/>
                </a:lnTo>
                <a:cubicBezTo>
                  <a:pt x="19846" y="5892"/>
                  <a:pt x="18183" y="5701"/>
                  <a:pt x="16675" y="5315"/>
                </a:cubicBezTo>
                <a:close/>
              </a:path>
            </a:pathLst>
          </a:custGeom>
          <a:solidFill>
            <a:srgbClr val="7F35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3CE9D338-D8A8-E37A-93BA-C35076EB898E}"/>
              </a:ext>
            </a:extLst>
          </p:cNvPr>
          <p:cNvSpPr/>
          <p:nvPr/>
        </p:nvSpPr>
        <p:spPr>
          <a:xfrm>
            <a:off x="1493188" y="1497234"/>
            <a:ext cx="616977" cy="9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21497" y="0"/>
                </a:moveTo>
                <a:cubicBezTo>
                  <a:pt x="21600" y="588"/>
                  <a:pt x="21032" y="1200"/>
                  <a:pt x="19754" y="1523"/>
                </a:cubicBezTo>
                <a:lnTo>
                  <a:pt x="4834" y="5315"/>
                </a:lnTo>
                <a:cubicBezTo>
                  <a:pt x="3326" y="5699"/>
                  <a:pt x="1663" y="5892"/>
                  <a:pt x="0" y="5892"/>
                </a:cubicBezTo>
                <a:lnTo>
                  <a:pt x="0" y="21600"/>
                </a:lnTo>
                <a:cubicBezTo>
                  <a:pt x="1663" y="21600"/>
                  <a:pt x="3326" y="21407"/>
                  <a:pt x="4834" y="21023"/>
                </a:cubicBezTo>
                <a:lnTo>
                  <a:pt x="19754" y="17232"/>
                </a:lnTo>
                <a:cubicBezTo>
                  <a:pt x="20562" y="17028"/>
                  <a:pt x="21084" y="16707"/>
                  <a:pt x="21336" y="16350"/>
                </a:cubicBezTo>
                <a:lnTo>
                  <a:pt x="21508" y="16350"/>
                </a:lnTo>
                <a:lnTo>
                  <a:pt x="21508" y="0"/>
                </a:lnTo>
                <a:lnTo>
                  <a:pt x="2149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8" name="TextBox 64">
            <a:extLst>
              <a:ext uri="{FF2B5EF4-FFF2-40B4-BE49-F238E27FC236}">
                <a16:creationId xmlns:a16="http://schemas.microsoft.com/office/drawing/2014/main" id="{2D752F97-B8ED-856C-A26E-F0FB8794052B}"/>
              </a:ext>
            </a:extLst>
          </p:cNvPr>
          <p:cNvSpPr txBox="1"/>
          <p:nvPr/>
        </p:nvSpPr>
        <p:spPr>
          <a:xfrm>
            <a:off x="567749" y="1663122"/>
            <a:ext cx="1233927" cy="589092"/>
          </a:xfrm>
          <a:prstGeom prst="rect">
            <a:avLst/>
          </a:prstGeom>
        </p:spPr>
        <p:txBody>
          <a:bodyPr wrap="square" anchor="ctr">
            <a:no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Etape 1</a:t>
            </a:r>
          </a:p>
        </p:txBody>
      </p:sp>
      <p:sp>
        <p:nvSpPr>
          <p:cNvPr id="29" name="TextBox 65">
            <a:extLst>
              <a:ext uri="{FF2B5EF4-FFF2-40B4-BE49-F238E27FC236}">
                <a16:creationId xmlns:a16="http://schemas.microsoft.com/office/drawing/2014/main" id="{BEB2B54B-0DF8-7C0D-AA1B-C808F838C34A}"/>
              </a:ext>
            </a:extLst>
          </p:cNvPr>
          <p:cNvSpPr txBox="1"/>
          <p:nvPr/>
        </p:nvSpPr>
        <p:spPr>
          <a:xfrm>
            <a:off x="651465" y="2568788"/>
            <a:ext cx="1052651" cy="589092"/>
          </a:xfrm>
          <a:prstGeom prst="rect">
            <a:avLst/>
          </a:prstGeom>
        </p:spPr>
        <p:txBody>
          <a:bodyPr wrap="square" anchor="ctr">
            <a:no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Etape 2</a:t>
            </a:r>
          </a:p>
        </p:txBody>
      </p:sp>
      <p:sp>
        <p:nvSpPr>
          <p:cNvPr id="30" name="TextBox 66">
            <a:extLst>
              <a:ext uri="{FF2B5EF4-FFF2-40B4-BE49-F238E27FC236}">
                <a16:creationId xmlns:a16="http://schemas.microsoft.com/office/drawing/2014/main" id="{BB326599-5AE5-4904-8B5D-D04800CEF28B}"/>
              </a:ext>
            </a:extLst>
          </p:cNvPr>
          <p:cNvSpPr txBox="1"/>
          <p:nvPr/>
        </p:nvSpPr>
        <p:spPr>
          <a:xfrm>
            <a:off x="662183" y="3457010"/>
            <a:ext cx="1052651" cy="589092"/>
          </a:xfrm>
          <a:prstGeom prst="rect">
            <a:avLst/>
          </a:prstGeom>
        </p:spPr>
        <p:txBody>
          <a:bodyPr wrap="square" anchor="ctr">
            <a:no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Etape 3</a:t>
            </a:r>
          </a:p>
        </p:txBody>
      </p:sp>
      <p:sp>
        <p:nvSpPr>
          <p:cNvPr id="31" name="TextBox 67">
            <a:extLst>
              <a:ext uri="{FF2B5EF4-FFF2-40B4-BE49-F238E27FC236}">
                <a16:creationId xmlns:a16="http://schemas.microsoft.com/office/drawing/2014/main" id="{4F8D92C0-9EC0-4904-C9CD-87D3AA9167EF}"/>
              </a:ext>
            </a:extLst>
          </p:cNvPr>
          <p:cNvSpPr txBox="1"/>
          <p:nvPr/>
        </p:nvSpPr>
        <p:spPr>
          <a:xfrm>
            <a:off x="600502" y="4325966"/>
            <a:ext cx="1154576" cy="589092"/>
          </a:xfrm>
          <a:prstGeom prst="rect">
            <a:avLst/>
          </a:prstGeom>
        </p:spPr>
        <p:txBody>
          <a:bodyPr wrap="square" lIns="0" rIns="0" anchor="ctr">
            <a:no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Etape 4</a:t>
            </a:r>
          </a:p>
        </p:txBody>
      </p:sp>
      <p:sp>
        <p:nvSpPr>
          <p:cNvPr id="32" name="TextBox 68">
            <a:extLst>
              <a:ext uri="{FF2B5EF4-FFF2-40B4-BE49-F238E27FC236}">
                <a16:creationId xmlns:a16="http://schemas.microsoft.com/office/drawing/2014/main" id="{D24BEB0D-10DE-2362-92EE-F643BEF9EC9E}"/>
              </a:ext>
            </a:extLst>
          </p:cNvPr>
          <p:cNvSpPr txBox="1"/>
          <p:nvPr/>
        </p:nvSpPr>
        <p:spPr>
          <a:xfrm>
            <a:off x="673212" y="5240482"/>
            <a:ext cx="1052651" cy="589092"/>
          </a:xfrm>
          <a:prstGeom prst="rect">
            <a:avLst/>
          </a:prstGeom>
        </p:spPr>
        <p:txBody>
          <a:bodyPr wrap="square" lIns="0" rIns="0" anchor="ctr">
            <a:no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Etape 5</a:t>
            </a:r>
          </a:p>
        </p:txBody>
      </p:sp>
      <p:grpSp>
        <p:nvGrpSpPr>
          <p:cNvPr id="33" name="Group 69">
            <a:extLst>
              <a:ext uri="{FF2B5EF4-FFF2-40B4-BE49-F238E27FC236}">
                <a16:creationId xmlns:a16="http://schemas.microsoft.com/office/drawing/2014/main" id="{95F31903-7DE3-4AFA-5642-1BACB5AA9519}"/>
              </a:ext>
            </a:extLst>
          </p:cNvPr>
          <p:cNvGrpSpPr/>
          <p:nvPr/>
        </p:nvGrpSpPr>
        <p:grpSpPr>
          <a:xfrm>
            <a:off x="3657599" y="1292425"/>
            <a:ext cx="3528893" cy="1242227"/>
            <a:chOff x="4219461" y="1065736"/>
            <a:chExt cx="3160312" cy="1362929"/>
          </a:xfrm>
        </p:grpSpPr>
        <p:grpSp>
          <p:nvGrpSpPr>
            <p:cNvPr id="34" name="Group 70">
              <a:extLst>
                <a:ext uri="{FF2B5EF4-FFF2-40B4-BE49-F238E27FC236}">
                  <a16:creationId xmlns:a16="http://schemas.microsoft.com/office/drawing/2014/main" id="{1E20A6C2-F84C-8A95-07AB-A46DCEF8D13F}"/>
                </a:ext>
              </a:extLst>
            </p:cNvPr>
            <p:cNvGrpSpPr/>
            <p:nvPr/>
          </p:nvGrpSpPr>
          <p:grpSpPr>
            <a:xfrm>
              <a:off x="4434890" y="1065736"/>
              <a:ext cx="2944883" cy="1362929"/>
              <a:chOff x="8921977" y="1421867"/>
              <a:chExt cx="2944883" cy="1362929"/>
            </a:xfrm>
          </p:grpSpPr>
          <p:sp>
            <p:nvSpPr>
              <p:cNvPr id="36" name="TextBox 72">
                <a:extLst>
                  <a:ext uri="{FF2B5EF4-FFF2-40B4-BE49-F238E27FC236}">
                    <a16:creationId xmlns:a16="http://schemas.microsoft.com/office/drawing/2014/main" id="{16B5D02B-3FF3-E5A4-A116-70BFEA23C7F5}"/>
                  </a:ext>
                </a:extLst>
              </p:cNvPr>
              <p:cNvSpPr txBox="1"/>
              <p:nvPr/>
            </p:nvSpPr>
            <p:spPr>
              <a:xfrm>
                <a:off x="8921977" y="1421867"/>
                <a:ext cx="2937088" cy="50652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400" b="1" noProof="1">
                    <a:solidFill>
                      <a:schemeClr val="tx2"/>
                    </a:solidFill>
                  </a:rPr>
                  <a:t>WTW</a:t>
                </a:r>
                <a:r>
                  <a:rPr lang="en-US" sz="2400" b="1" noProof="1"/>
                  <a:t> </a:t>
                </a:r>
                <a:r>
                  <a:rPr lang="en-US" sz="2400" b="1" noProof="1">
                    <a:solidFill>
                      <a:schemeClr val="tx2"/>
                    </a:solidFill>
                  </a:rPr>
                  <a:t>/</a:t>
                </a:r>
              </a:p>
            </p:txBody>
          </p:sp>
          <p:sp>
            <p:nvSpPr>
              <p:cNvPr id="37" name="TextBox 73">
                <a:extLst>
                  <a:ext uri="{FF2B5EF4-FFF2-40B4-BE49-F238E27FC236}">
                    <a16:creationId xmlns:a16="http://schemas.microsoft.com/office/drawing/2014/main" id="{C0D72830-3405-D475-303C-EC990D99CCF8}"/>
                  </a:ext>
                </a:extLst>
              </p:cNvPr>
              <p:cNvSpPr txBox="1"/>
              <p:nvPr/>
            </p:nvSpPr>
            <p:spPr>
              <a:xfrm>
                <a:off x="8937567" y="1906823"/>
                <a:ext cx="2929293" cy="877973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fr-FR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Présentation des taux et garanties du futur contrat</a:t>
                </a:r>
              </a:p>
              <a:p>
                <a:endParaRPr lang="fr-FR" sz="6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</a:t>
                </a:r>
              </a:p>
            </p:txBody>
          </p:sp>
        </p:grpSp>
        <p:cxnSp>
          <p:nvCxnSpPr>
            <p:cNvPr id="35" name="Straight Connector 71">
              <a:extLst>
                <a:ext uri="{FF2B5EF4-FFF2-40B4-BE49-F238E27FC236}">
                  <a16:creationId xmlns:a16="http://schemas.microsoft.com/office/drawing/2014/main" id="{9447E123-C9EA-83F4-03AA-99689DEA5BA6}"/>
                </a:ext>
              </a:extLst>
            </p:cNvPr>
            <p:cNvCxnSpPr/>
            <p:nvPr/>
          </p:nvCxnSpPr>
          <p:spPr>
            <a:xfrm>
              <a:off x="4219461" y="1115590"/>
              <a:ext cx="0" cy="128016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74">
            <a:extLst>
              <a:ext uri="{FF2B5EF4-FFF2-40B4-BE49-F238E27FC236}">
                <a16:creationId xmlns:a16="http://schemas.microsoft.com/office/drawing/2014/main" id="{0AAD4339-DDAC-020B-4726-7D81F8827F74}"/>
              </a:ext>
            </a:extLst>
          </p:cNvPr>
          <p:cNvGrpSpPr/>
          <p:nvPr/>
        </p:nvGrpSpPr>
        <p:grpSpPr>
          <a:xfrm>
            <a:off x="3657599" y="3010579"/>
            <a:ext cx="4102874" cy="1212228"/>
            <a:chOff x="4219461" y="1065736"/>
            <a:chExt cx="3152517" cy="1330014"/>
          </a:xfrm>
        </p:grpSpPr>
        <p:grpSp>
          <p:nvGrpSpPr>
            <p:cNvPr id="39" name="Group 75">
              <a:extLst>
                <a:ext uri="{FF2B5EF4-FFF2-40B4-BE49-F238E27FC236}">
                  <a16:creationId xmlns:a16="http://schemas.microsoft.com/office/drawing/2014/main" id="{BC556FD8-DD40-6618-C118-36BAA804BF88}"/>
                </a:ext>
              </a:extLst>
            </p:cNvPr>
            <p:cNvGrpSpPr/>
            <p:nvPr/>
          </p:nvGrpSpPr>
          <p:grpSpPr>
            <a:xfrm>
              <a:off x="4434890" y="1065736"/>
              <a:ext cx="2937088" cy="1314450"/>
              <a:chOff x="8921977" y="1421867"/>
              <a:chExt cx="2937088" cy="1314450"/>
            </a:xfrm>
          </p:grpSpPr>
          <p:sp>
            <p:nvSpPr>
              <p:cNvPr id="41" name="TextBox 77">
                <a:extLst>
                  <a:ext uri="{FF2B5EF4-FFF2-40B4-BE49-F238E27FC236}">
                    <a16:creationId xmlns:a16="http://schemas.microsoft.com/office/drawing/2014/main" id="{C1F8E1CA-60F3-4BF7-D2F1-6ACE46B936E2}"/>
                  </a:ext>
                </a:extLst>
              </p:cNvPr>
              <p:cNvSpPr txBox="1"/>
              <p:nvPr/>
            </p:nvSpPr>
            <p:spPr>
              <a:xfrm>
                <a:off x="8921977" y="1421867"/>
                <a:ext cx="2937088" cy="50652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400" b="1" noProof="1">
                    <a:solidFill>
                      <a:schemeClr val="accent3"/>
                    </a:solidFill>
                  </a:rPr>
                  <a:t>Le choix</a:t>
                </a:r>
              </a:p>
            </p:txBody>
          </p:sp>
          <p:sp>
            <p:nvSpPr>
              <p:cNvPr id="42" name="TextBox 78">
                <a:extLst>
                  <a:ext uri="{FF2B5EF4-FFF2-40B4-BE49-F238E27FC236}">
                    <a16:creationId xmlns:a16="http://schemas.microsoft.com/office/drawing/2014/main" id="{80597F20-84FA-A964-3D14-4893B1ED3F52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2929293" cy="81043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fr-FR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Choix du niveau de franchise et de l’assiette</a:t>
                </a:r>
              </a:p>
              <a:p>
                <a:r>
                  <a:rPr lang="fr-FR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Délibération de la collectivité</a:t>
                </a:r>
                <a:endParaRPr lang="fr-FR" sz="1400" noProof="1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0" name="Straight Connector 76">
              <a:extLst>
                <a:ext uri="{FF2B5EF4-FFF2-40B4-BE49-F238E27FC236}">
                  <a16:creationId xmlns:a16="http://schemas.microsoft.com/office/drawing/2014/main" id="{E0970EF0-1A7E-CD94-A127-C2F85BBAEC64}"/>
                </a:ext>
              </a:extLst>
            </p:cNvPr>
            <p:cNvCxnSpPr/>
            <p:nvPr/>
          </p:nvCxnSpPr>
          <p:spPr>
            <a:xfrm>
              <a:off x="4219461" y="1115590"/>
              <a:ext cx="0" cy="128016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79">
            <a:extLst>
              <a:ext uri="{FF2B5EF4-FFF2-40B4-BE49-F238E27FC236}">
                <a16:creationId xmlns:a16="http://schemas.microsoft.com/office/drawing/2014/main" id="{FE69251A-D699-E85F-85A7-DB916C495F3B}"/>
              </a:ext>
            </a:extLst>
          </p:cNvPr>
          <p:cNvGrpSpPr/>
          <p:nvPr/>
        </p:nvGrpSpPr>
        <p:grpSpPr>
          <a:xfrm>
            <a:off x="3657598" y="4728731"/>
            <a:ext cx="4424674" cy="1598153"/>
            <a:chOff x="4219461" y="1065735"/>
            <a:chExt cx="3962532" cy="1753436"/>
          </a:xfrm>
        </p:grpSpPr>
        <p:grpSp>
          <p:nvGrpSpPr>
            <p:cNvPr id="44" name="Group 80">
              <a:extLst>
                <a:ext uri="{FF2B5EF4-FFF2-40B4-BE49-F238E27FC236}">
                  <a16:creationId xmlns:a16="http://schemas.microsoft.com/office/drawing/2014/main" id="{3E8991D3-03BD-6C54-74DD-C1BF4C239437}"/>
                </a:ext>
              </a:extLst>
            </p:cNvPr>
            <p:cNvGrpSpPr/>
            <p:nvPr/>
          </p:nvGrpSpPr>
          <p:grpSpPr>
            <a:xfrm>
              <a:off x="4434890" y="1065735"/>
              <a:ext cx="3747103" cy="1753436"/>
              <a:chOff x="8921977" y="1421866"/>
              <a:chExt cx="3747103" cy="1753436"/>
            </a:xfrm>
          </p:grpSpPr>
          <p:sp>
            <p:nvSpPr>
              <p:cNvPr id="46" name="TextBox 82">
                <a:extLst>
                  <a:ext uri="{FF2B5EF4-FFF2-40B4-BE49-F238E27FC236}">
                    <a16:creationId xmlns:a16="http://schemas.microsoft.com/office/drawing/2014/main" id="{F999FB5D-25BF-5CBA-AD9C-E5E986F91C7A}"/>
                  </a:ext>
                </a:extLst>
              </p:cNvPr>
              <p:cNvSpPr txBox="1"/>
              <p:nvPr/>
            </p:nvSpPr>
            <p:spPr>
              <a:xfrm>
                <a:off x="8921977" y="1421866"/>
                <a:ext cx="3747103" cy="50652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400" b="1" noProof="1">
                    <a:solidFill>
                      <a:schemeClr val="accent5"/>
                    </a:solidFill>
                  </a:rPr>
                  <a:t>Adhésion au contrat groupe</a:t>
                </a:r>
              </a:p>
            </p:txBody>
          </p:sp>
          <p:sp>
            <p:nvSpPr>
              <p:cNvPr id="47" name="TextBox 83">
                <a:extLst>
                  <a:ext uri="{FF2B5EF4-FFF2-40B4-BE49-F238E27FC236}">
                    <a16:creationId xmlns:a16="http://schemas.microsoft.com/office/drawing/2014/main" id="{1809691B-EC8C-80BF-1FB2-6866BA60E63E}"/>
                  </a:ext>
                </a:extLst>
              </p:cNvPr>
              <p:cNvSpPr txBox="1"/>
              <p:nvPr/>
            </p:nvSpPr>
            <p:spPr>
              <a:xfrm>
                <a:off x="8929771" y="1925881"/>
                <a:ext cx="3451121" cy="124942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fr-FR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Réception par </a:t>
                </a:r>
                <a:r>
                  <a:rPr lang="fr-FR" sz="1400" b="1" noProof="1">
                    <a:solidFill>
                      <a:schemeClr val="tx2"/>
                    </a:solidFill>
                  </a:rPr>
                  <a:t>WTW </a:t>
                </a:r>
                <a:r>
                  <a:rPr lang="fr-FR" sz="1400" noProof="1">
                    <a:solidFill>
                      <a:srgbClr val="808080"/>
                    </a:solidFill>
                  </a:rPr>
                  <a:t>de la délibération</a:t>
                </a:r>
              </a:p>
              <a:p>
                <a:r>
                  <a:rPr lang="fr-FR" sz="1400" b="1" noProof="1">
                    <a:solidFill>
                      <a:schemeClr val="tx2"/>
                    </a:solidFill>
                  </a:rPr>
                  <a:t>WTW </a:t>
                </a:r>
                <a:r>
                  <a:rPr lang="fr-FR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s’occupe de la mise en gestion</a:t>
                </a:r>
              </a:p>
              <a:p>
                <a:r>
                  <a:rPr lang="fr-FR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Transmission par </a:t>
                </a:r>
                <a:r>
                  <a:rPr lang="fr-FR" sz="1400" b="1" noProof="1">
                    <a:solidFill>
                      <a:schemeClr val="tx2"/>
                    </a:solidFill>
                  </a:rPr>
                  <a:t>WTW</a:t>
                </a:r>
                <a:r>
                  <a:rPr lang="fr-FR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des documents de gestion et du certificat d’adhésion à la collectivité </a:t>
                </a:r>
              </a:p>
              <a:p>
                <a:endParaRPr lang="fr-FR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cxnSp>
          <p:nvCxnSpPr>
            <p:cNvPr id="45" name="Straight Connector 81">
              <a:extLst>
                <a:ext uri="{FF2B5EF4-FFF2-40B4-BE49-F238E27FC236}">
                  <a16:creationId xmlns:a16="http://schemas.microsoft.com/office/drawing/2014/main" id="{884C86A4-167E-97B3-FD42-7403BA9C4EE2}"/>
                </a:ext>
              </a:extLst>
            </p:cNvPr>
            <p:cNvCxnSpPr/>
            <p:nvPr/>
          </p:nvCxnSpPr>
          <p:spPr>
            <a:xfrm>
              <a:off x="4219461" y="1115590"/>
              <a:ext cx="0" cy="128016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84">
            <a:extLst>
              <a:ext uri="{FF2B5EF4-FFF2-40B4-BE49-F238E27FC236}">
                <a16:creationId xmlns:a16="http://schemas.microsoft.com/office/drawing/2014/main" id="{B41E31BF-D988-6FB6-25F6-FCA1C3343258}"/>
              </a:ext>
            </a:extLst>
          </p:cNvPr>
          <p:cNvGrpSpPr/>
          <p:nvPr/>
        </p:nvGrpSpPr>
        <p:grpSpPr>
          <a:xfrm>
            <a:off x="8213873" y="3869655"/>
            <a:ext cx="3883639" cy="1212229"/>
            <a:chOff x="4219461" y="1065735"/>
            <a:chExt cx="3478006" cy="1330015"/>
          </a:xfrm>
        </p:grpSpPr>
        <p:grpSp>
          <p:nvGrpSpPr>
            <p:cNvPr id="49" name="Group 85">
              <a:extLst>
                <a:ext uri="{FF2B5EF4-FFF2-40B4-BE49-F238E27FC236}">
                  <a16:creationId xmlns:a16="http://schemas.microsoft.com/office/drawing/2014/main" id="{6D91CBCC-9518-B350-8F05-021CB17889AD}"/>
                </a:ext>
              </a:extLst>
            </p:cNvPr>
            <p:cNvGrpSpPr/>
            <p:nvPr/>
          </p:nvGrpSpPr>
          <p:grpSpPr>
            <a:xfrm>
              <a:off x="4434890" y="1065735"/>
              <a:ext cx="3262577" cy="1010086"/>
              <a:chOff x="8921977" y="1421866"/>
              <a:chExt cx="3262577" cy="1010086"/>
            </a:xfrm>
          </p:grpSpPr>
          <p:sp>
            <p:nvSpPr>
              <p:cNvPr id="51" name="TextBox 87">
                <a:extLst>
                  <a:ext uri="{FF2B5EF4-FFF2-40B4-BE49-F238E27FC236}">
                    <a16:creationId xmlns:a16="http://schemas.microsoft.com/office/drawing/2014/main" id="{182C7095-7BDE-B025-6A3A-E526A10EFFAD}"/>
                  </a:ext>
                </a:extLst>
              </p:cNvPr>
              <p:cNvSpPr txBox="1"/>
              <p:nvPr/>
            </p:nvSpPr>
            <p:spPr>
              <a:xfrm>
                <a:off x="8921977" y="1421866"/>
                <a:ext cx="3262577" cy="50652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400" b="1" noProof="1">
                    <a:solidFill>
                      <a:schemeClr val="accent4"/>
                    </a:solidFill>
                  </a:rPr>
                  <a:t>Proposition d’assurance</a:t>
                </a:r>
              </a:p>
            </p:txBody>
          </p:sp>
          <p:sp>
            <p:nvSpPr>
              <p:cNvPr id="52" name="TextBox 88">
                <a:extLst>
                  <a:ext uri="{FF2B5EF4-FFF2-40B4-BE49-F238E27FC236}">
                    <a16:creationId xmlns:a16="http://schemas.microsoft.com/office/drawing/2014/main" id="{8F826AC7-FE2D-8703-6FEB-6FAD6E23EB91}"/>
                  </a:ext>
                </a:extLst>
              </p:cNvPr>
              <p:cNvSpPr txBox="1"/>
              <p:nvPr/>
            </p:nvSpPr>
            <p:spPr>
              <a:xfrm>
                <a:off x="8921977" y="1857893"/>
                <a:ext cx="2809413" cy="574059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endParaRPr lang="fr-FR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fr-FR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Envoi de la délibération</a:t>
                </a:r>
                <a:endParaRPr lang="en-US" sz="1200" noProof="1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0" name="Straight Connector 86">
              <a:extLst>
                <a:ext uri="{FF2B5EF4-FFF2-40B4-BE49-F238E27FC236}">
                  <a16:creationId xmlns:a16="http://schemas.microsoft.com/office/drawing/2014/main" id="{76F73696-DE72-09C4-FCCF-070F764128A7}"/>
                </a:ext>
              </a:extLst>
            </p:cNvPr>
            <p:cNvCxnSpPr/>
            <p:nvPr/>
          </p:nvCxnSpPr>
          <p:spPr>
            <a:xfrm>
              <a:off x="4219461" y="1115590"/>
              <a:ext cx="0" cy="128016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89">
            <a:extLst>
              <a:ext uri="{FF2B5EF4-FFF2-40B4-BE49-F238E27FC236}">
                <a16:creationId xmlns:a16="http://schemas.microsoft.com/office/drawing/2014/main" id="{4EC215A0-7509-EB06-CD6C-97F6A36923D4}"/>
              </a:ext>
            </a:extLst>
          </p:cNvPr>
          <p:cNvGrpSpPr/>
          <p:nvPr/>
        </p:nvGrpSpPr>
        <p:grpSpPr>
          <a:xfrm>
            <a:off x="8213873" y="2151502"/>
            <a:ext cx="3682471" cy="1212228"/>
            <a:chOff x="4219461" y="1065736"/>
            <a:chExt cx="3297849" cy="1330014"/>
          </a:xfrm>
        </p:grpSpPr>
        <p:grpSp>
          <p:nvGrpSpPr>
            <p:cNvPr id="54" name="Group 90">
              <a:extLst>
                <a:ext uri="{FF2B5EF4-FFF2-40B4-BE49-F238E27FC236}">
                  <a16:creationId xmlns:a16="http://schemas.microsoft.com/office/drawing/2014/main" id="{E5968939-E35E-0B27-AB58-7C734CC5FDFF}"/>
                </a:ext>
              </a:extLst>
            </p:cNvPr>
            <p:cNvGrpSpPr/>
            <p:nvPr/>
          </p:nvGrpSpPr>
          <p:grpSpPr>
            <a:xfrm>
              <a:off x="4434890" y="1065736"/>
              <a:ext cx="3082420" cy="1078073"/>
              <a:chOff x="8921977" y="1421867"/>
              <a:chExt cx="3082420" cy="1078073"/>
            </a:xfrm>
          </p:grpSpPr>
          <p:sp>
            <p:nvSpPr>
              <p:cNvPr id="56" name="TextBox 92">
                <a:extLst>
                  <a:ext uri="{FF2B5EF4-FFF2-40B4-BE49-F238E27FC236}">
                    <a16:creationId xmlns:a16="http://schemas.microsoft.com/office/drawing/2014/main" id="{27E7324A-7F29-BFD2-BF52-78AA8CED9CA8}"/>
                  </a:ext>
                </a:extLst>
              </p:cNvPr>
              <p:cNvSpPr txBox="1"/>
              <p:nvPr/>
            </p:nvSpPr>
            <p:spPr>
              <a:xfrm>
                <a:off x="8921977" y="1421867"/>
                <a:ext cx="2937088" cy="50652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400" b="1" noProof="1">
                    <a:solidFill>
                      <a:schemeClr val="accent2"/>
                    </a:solidFill>
                  </a:rPr>
                  <a:t>Etude de l’offre</a:t>
                </a:r>
              </a:p>
            </p:txBody>
          </p:sp>
          <p:sp>
            <p:nvSpPr>
              <p:cNvPr id="57" name="TextBox 93">
                <a:extLst>
                  <a:ext uri="{FF2B5EF4-FFF2-40B4-BE49-F238E27FC236}">
                    <a16:creationId xmlns:a16="http://schemas.microsoft.com/office/drawing/2014/main" id="{6661D4B0-C8F7-C637-C900-462892DAEA5A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3074625" cy="574059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fr-FR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Etude de la proposition par la collectivité /</a:t>
                </a:r>
              </a:p>
              <a:p>
                <a:r>
                  <a:rPr lang="fr-FR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Comparaison avec le contrat existant</a:t>
                </a:r>
              </a:p>
            </p:txBody>
          </p:sp>
        </p:grpSp>
        <p:cxnSp>
          <p:nvCxnSpPr>
            <p:cNvPr id="55" name="Straight Connector 91">
              <a:extLst>
                <a:ext uri="{FF2B5EF4-FFF2-40B4-BE49-F238E27FC236}">
                  <a16:creationId xmlns:a16="http://schemas.microsoft.com/office/drawing/2014/main" id="{E1C1D3B7-1A5F-3BBD-A4B6-F5317F7F0683}"/>
                </a:ext>
              </a:extLst>
            </p:cNvPr>
            <p:cNvCxnSpPr/>
            <p:nvPr/>
          </p:nvCxnSpPr>
          <p:spPr>
            <a:xfrm>
              <a:off x="4219461" y="1115590"/>
              <a:ext cx="0" cy="128016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94">
            <a:extLst>
              <a:ext uri="{FF2B5EF4-FFF2-40B4-BE49-F238E27FC236}">
                <a16:creationId xmlns:a16="http://schemas.microsoft.com/office/drawing/2014/main" id="{C508CC2D-42E1-54FA-ACCB-D47B05ED6741}"/>
              </a:ext>
            </a:extLst>
          </p:cNvPr>
          <p:cNvCxnSpPr>
            <a:cxnSpLocks/>
          </p:cNvCxnSpPr>
          <p:nvPr/>
        </p:nvCxnSpPr>
        <p:spPr>
          <a:xfrm>
            <a:off x="2110165" y="2777136"/>
            <a:ext cx="5977767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95">
            <a:extLst>
              <a:ext uri="{FF2B5EF4-FFF2-40B4-BE49-F238E27FC236}">
                <a16:creationId xmlns:a16="http://schemas.microsoft.com/office/drawing/2014/main" id="{8CCD966A-7420-9C22-A450-1A86E281A7D1}"/>
              </a:ext>
            </a:extLst>
          </p:cNvPr>
          <p:cNvCxnSpPr>
            <a:cxnSpLocks/>
          </p:cNvCxnSpPr>
          <p:nvPr/>
        </p:nvCxnSpPr>
        <p:spPr>
          <a:xfrm>
            <a:off x="2110165" y="4556472"/>
            <a:ext cx="5977767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96">
            <a:extLst>
              <a:ext uri="{FF2B5EF4-FFF2-40B4-BE49-F238E27FC236}">
                <a16:creationId xmlns:a16="http://schemas.microsoft.com/office/drawing/2014/main" id="{F3CDA189-C99B-9158-DE62-360CC7B0D920}"/>
              </a:ext>
            </a:extLst>
          </p:cNvPr>
          <p:cNvCxnSpPr>
            <a:cxnSpLocks/>
          </p:cNvCxnSpPr>
          <p:nvPr/>
        </p:nvCxnSpPr>
        <p:spPr>
          <a:xfrm>
            <a:off x="2110165" y="1950709"/>
            <a:ext cx="1405767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97">
            <a:extLst>
              <a:ext uri="{FF2B5EF4-FFF2-40B4-BE49-F238E27FC236}">
                <a16:creationId xmlns:a16="http://schemas.microsoft.com/office/drawing/2014/main" id="{720589AD-224B-2A5E-BAB3-CD000085BDF5}"/>
              </a:ext>
            </a:extLst>
          </p:cNvPr>
          <p:cNvCxnSpPr>
            <a:cxnSpLocks/>
          </p:cNvCxnSpPr>
          <p:nvPr/>
        </p:nvCxnSpPr>
        <p:spPr>
          <a:xfrm>
            <a:off x="2110165" y="3660423"/>
            <a:ext cx="1405767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98">
            <a:extLst>
              <a:ext uri="{FF2B5EF4-FFF2-40B4-BE49-F238E27FC236}">
                <a16:creationId xmlns:a16="http://schemas.microsoft.com/office/drawing/2014/main" id="{1C59B9EA-81D5-5487-81EA-9828FDCAC233}"/>
              </a:ext>
            </a:extLst>
          </p:cNvPr>
          <p:cNvCxnSpPr>
            <a:cxnSpLocks/>
          </p:cNvCxnSpPr>
          <p:nvPr/>
        </p:nvCxnSpPr>
        <p:spPr>
          <a:xfrm>
            <a:off x="2110165" y="5448367"/>
            <a:ext cx="1405767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re 2">
            <a:extLst>
              <a:ext uri="{FF2B5EF4-FFF2-40B4-BE49-F238E27FC236}">
                <a16:creationId xmlns:a16="http://schemas.microsoft.com/office/drawing/2014/main" id="{83BCEADC-E4C2-13A1-5E00-7524E5807183}"/>
              </a:ext>
            </a:extLst>
          </p:cNvPr>
          <p:cNvSpPr txBox="1">
            <a:spLocks/>
          </p:cNvSpPr>
          <p:nvPr/>
        </p:nvSpPr>
        <p:spPr>
          <a:xfrm>
            <a:off x="457199" y="164642"/>
            <a:ext cx="11261723" cy="500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Comment adhérer : 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728926C3-614C-7348-F0C1-B7220DDA544E}"/>
              </a:ext>
            </a:extLst>
          </p:cNvPr>
          <p:cNvSpPr txBox="1">
            <a:spLocks/>
          </p:cNvSpPr>
          <p:nvPr/>
        </p:nvSpPr>
        <p:spPr>
          <a:xfrm>
            <a:off x="486942" y="575385"/>
            <a:ext cx="11247120" cy="3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2286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6858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Le parcours de la collectivité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391DBE-D6E9-71C5-D264-C0AC977D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739" y="1166899"/>
            <a:ext cx="682021" cy="5936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4CCD33-4B17-3C33-D75D-58EF1918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763" y="4718260"/>
            <a:ext cx="800961" cy="6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1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5F4CE-6FEC-4BB7-A122-FC2FCF2560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0289A-6480-42F8-A8BF-AA61B044F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 indent="0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pic>
        <p:nvPicPr>
          <p:cNvPr id="5" name="Image 17">
            <a:extLst>
              <a:ext uri="{FF2B5EF4-FFF2-40B4-BE49-F238E27FC236}">
                <a16:creationId xmlns:a16="http://schemas.microsoft.com/office/drawing/2014/main" id="{C234DFB5-C732-2EDF-41DD-11FA1BBD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049" y="4399027"/>
            <a:ext cx="2081734" cy="6730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E96F75-6BBA-D0F9-E985-6DE630768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519" y="4180115"/>
            <a:ext cx="1162481" cy="1088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40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C6E0997-E9C0-4E7C-8BF2-56A4CCD0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Nous vous accompagnons sur le conseil et la gestion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93C801-20B3-4020-9B62-675E439081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</a:rPr>
              <a:t>© 2024 WTW. Proprietary and confidential. For WTW and WTW client use only.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Roboto" panose="02000000000000000000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FB226C2-EEAB-46CD-8095-227FFC487C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CA5C9-2E11-4C67-86EB-AE1DE127DC6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2B3EAAE-41A6-8DC2-101A-AE156AAF89F4}"/>
              </a:ext>
            </a:extLst>
          </p:cNvPr>
          <p:cNvGrpSpPr/>
          <p:nvPr/>
        </p:nvGrpSpPr>
        <p:grpSpPr>
          <a:xfrm>
            <a:off x="3155418" y="1088307"/>
            <a:ext cx="8929361" cy="4681385"/>
            <a:chOff x="1982450" y="1246912"/>
            <a:chExt cx="8929361" cy="4681385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1BE37D69-C81A-4899-AC0A-D3F9966DD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238" y="1246912"/>
              <a:ext cx="2923573" cy="5497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5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L’assureur</a:t>
              </a: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6DB42AAC-8AA8-4679-9384-8B66AB965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450" y="1246912"/>
              <a:ext cx="2923573" cy="5497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5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 conseil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9712E860-3634-4015-BF44-2A95812B8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344" y="1246912"/>
              <a:ext cx="2923573" cy="5497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5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 gestionnaire</a:t>
              </a: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498663EA-D8AE-43C3-AB93-A27AC0437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238" y="1796677"/>
              <a:ext cx="2923573" cy="41316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000" tIns="216000" rIns="3600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DCC9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Il assure le risque.</a:t>
              </a: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DCC9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DCC9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Il établit les pièces contractuelles (contrat, avenant).</a:t>
              </a: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DCC9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DCC9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1013D9D0-3596-4EAC-A007-DF7377682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450" y="1796677"/>
              <a:ext cx="2933285" cy="41316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000" tIns="216000" rIns="3600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R="0" lvl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tabLst>
                  <a:tab pos="87311" algn="l"/>
                  <a:tab pos="8070649" algn="l"/>
                </a:tabLst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Mandataire du </a:t>
              </a: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CDG 5</a:t>
              </a:r>
              <a:r>
                <a:rPr lang="fr-FR" sz="1200" dirty="0">
                  <a:solidFill>
                    <a:schemeClr val="tx2"/>
                  </a:solidFill>
                  <a:latin typeface="Arial" panose="020B0604020202020204"/>
                </a:rPr>
                <a:t>5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WTW est </a:t>
              </a:r>
              <a:r>
                <a:rPr lang="fr-FR" sz="1200" dirty="0">
                  <a:solidFill>
                    <a:srgbClr val="000000"/>
                  </a:solidFill>
                  <a:latin typeface="Arial" panose="020B0604020202020204"/>
                </a:rPr>
                <a:t>en charge du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conseil de votre collectivité pour les programmes de protection sociale.</a:t>
              </a: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r>
                <a:rPr kumimoji="0" lang="fr-FR" sz="1200" i="0" u="sng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WTW</a:t>
              </a: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</a:t>
              </a: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355591" marR="0" lvl="1" indent="-174621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Trouve l’assureur le plus en adéquation avec les exigences du cahier des charges, afin d’assurer au mieux votre couverture sociale</a:t>
              </a:r>
            </a:p>
            <a:p>
              <a:pPr marL="355591" marR="0" lvl="1" indent="-174621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355591" marR="0" lvl="1" indent="-174621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veille à la conformité des contrats dans le cadre légal et réglementaire, </a:t>
              </a:r>
            </a:p>
            <a:p>
              <a:pPr marL="355591" marR="0" lvl="1" indent="-174621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72B64709-3D9A-4FB4-B5A4-B7FD15F34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344" y="1796677"/>
              <a:ext cx="2923573" cy="41316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000" tIns="216000" rIns="3600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R="0" lvl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900AC"/>
                </a:buClr>
                <a:buSzTx/>
                <a:tabLst>
                  <a:tab pos="87311" algn="l"/>
                  <a:tab pos="8070649" algn="l"/>
                </a:tabLst>
                <a:defRPr/>
              </a:pPr>
              <a:r>
                <a:rPr lang="fr-FR" sz="1200" dirty="0">
                  <a:solidFill>
                    <a:srgbClr val="000000"/>
                  </a:solidFill>
                  <a:latin typeface="Arial" panose="020B0604020202020204"/>
                </a:rPr>
                <a:t>L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’assureur délègue les opérations de gestion à </a:t>
              </a: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WTW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en tant que</a:t>
              </a:r>
              <a:r>
                <a:rPr lang="fr-FR" sz="1200" dirty="0">
                  <a:solidFill>
                    <a:srgbClr val="000000"/>
                  </a:solidFill>
                  <a:latin typeface="Arial" panose="020B0604020202020204"/>
                </a:rPr>
                <a:t> t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iers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gestionnaire, qui effectue  :</a:t>
              </a:r>
            </a:p>
            <a:p>
              <a:pPr marL="355591" marR="0" lvl="1" indent="-174621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900AC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355591" marR="0" lvl="1" indent="-174621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900AC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l’appel de cotisations</a:t>
              </a:r>
            </a:p>
            <a:p>
              <a:pPr marL="355591" marR="0" lvl="1" indent="-174621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900AC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355591" marR="0" lvl="1" indent="-174621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900AC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 paiement des prestations contractuellement définies.</a:t>
              </a:r>
            </a:p>
            <a:p>
              <a:pPr marL="355591" marR="0" lvl="1" indent="-174621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900AC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355591" marR="0" lvl="1" indent="-174621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900AC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 conception et mise à disposition des outils d’obtention de prestations et de renseignements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Tx/>
                <a:buNone/>
                <a:tabLst>
                  <a:tab pos="87311" algn="l"/>
                  <a:tab pos="8070649" algn="l"/>
                </a:tabLst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Tx/>
                <a:buNone/>
                <a:tabLst>
                  <a:tab pos="87311" algn="l"/>
                  <a:tab pos="8070649" algn="l"/>
                </a:tabLst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46" marR="0" lvl="0" indent="-171446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8204"/>
                </a:buClr>
                <a:buSzTx/>
                <a:buFont typeface="Wingdings" pitchFamily="2" charset="2"/>
                <a:buChar char="§"/>
                <a:tabLst>
                  <a:tab pos="87311" algn="l"/>
                  <a:tab pos="8070649" algn="l"/>
                </a:tabLst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2" name="Image 17">
              <a:extLst>
                <a:ext uri="{FF2B5EF4-FFF2-40B4-BE49-F238E27FC236}">
                  <a16:creationId xmlns:a16="http://schemas.microsoft.com/office/drawing/2014/main" id="{8708425E-AF8E-4844-B5FA-8BC41BEA8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7505" y="5362826"/>
              <a:ext cx="1373461" cy="523134"/>
            </a:xfrm>
            <a:prstGeom prst="rect">
              <a:avLst/>
            </a:prstGeom>
          </p:spPr>
        </p:pic>
        <p:pic>
          <p:nvPicPr>
            <p:cNvPr id="9" name="Image 17">
              <a:extLst>
                <a:ext uri="{FF2B5EF4-FFF2-40B4-BE49-F238E27FC236}">
                  <a16:creationId xmlns:a16="http://schemas.microsoft.com/office/drawing/2014/main" id="{7B060E72-2815-DAA6-094E-6CE6537B7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3394" y="5404385"/>
              <a:ext cx="1246296" cy="523134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8BC47E56-7DCD-397B-512E-D6EA0DCE7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464" y="5000546"/>
            <a:ext cx="1046479" cy="768368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3FA38E3A-A87B-6A3D-185D-9A45A528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21" y="1088306"/>
            <a:ext cx="2923573" cy="54976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51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souscripteur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14247A7-5B87-A91F-BE1F-0B57A4C4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09" y="1664379"/>
            <a:ext cx="2933285" cy="413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216000" rIns="36000" bIns="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tabLst>
                <a:tab pos="87311" algn="l"/>
                <a:tab pos="8070649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Souscripteur du marché, le CDG 55</a:t>
            </a:r>
          </a:p>
          <a:p>
            <a:pPr marL="171446" marR="0" lvl="0" indent="-17144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>
                <a:tab pos="87311" algn="l"/>
                <a:tab pos="8070649" algn="l"/>
              </a:tabLst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Passe le marché public pour le compte de ses collectivités adhérentes</a:t>
            </a: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 en place le contrat</a:t>
            </a: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Arial" panose="020B0604020202020204"/>
              </a:rPr>
              <a:t>Gère les remboursements grâce à la mise à disposition du logiciel AGIRHE</a:t>
            </a: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endParaRPr lang="fr-FR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Contrôle les dossiers et les transmets au gestionnaire</a:t>
            </a: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Arial" panose="020B0604020202020204"/>
              </a:rPr>
              <a:t>Pilote le contrat en partenariat avec WTW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55591" marR="0" lvl="1" indent="-174621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820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2" descr="CDG55 |">
            <a:extLst>
              <a:ext uri="{FF2B5EF4-FFF2-40B4-BE49-F238E27FC236}">
                <a16:creationId xmlns:a16="http://schemas.microsoft.com/office/drawing/2014/main" id="{080C9C0A-0731-4C87-B828-92EC5634A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57" y="4921911"/>
            <a:ext cx="805443" cy="8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1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E9869-8460-7682-2F05-639A1186C4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15EBA-07A7-65DF-8728-64C728E5E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26384ACE-49B5-A365-4910-724E4A713D5D}"/>
              </a:ext>
            </a:extLst>
          </p:cNvPr>
          <p:cNvSpPr txBox="1">
            <a:spLocks/>
          </p:cNvSpPr>
          <p:nvPr/>
        </p:nvSpPr>
        <p:spPr>
          <a:xfrm>
            <a:off x="533946" y="322298"/>
            <a:ext cx="1126080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Vos interlocuteurs au quotidien</a:t>
            </a:r>
          </a:p>
        </p:txBody>
      </p: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124876C6-9E2E-C223-6ED6-73D0EC56CF24}"/>
              </a:ext>
            </a:extLst>
          </p:cNvPr>
          <p:cNvSpPr/>
          <p:nvPr/>
        </p:nvSpPr>
        <p:spPr>
          <a:xfrm rot="16200000">
            <a:off x="6046565" y="-2638315"/>
            <a:ext cx="387350" cy="11412586"/>
          </a:xfrm>
          <a:prstGeom prst="leftBrace">
            <a:avLst>
              <a:gd name="adj1" fmla="val 8333"/>
              <a:gd name="adj2" fmla="val 7119"/>
            </a:avLst>
          </a:prstGeom>
          <a:noFill/>
          <a:ln w="9525" cap="flat" cmpd="sng" algn="ctr">
            <a:solidFill>
              <a:srgbClr val="702082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543336B-A677-A5DD-3D64-9250C39754F2}"/>
              </a:ext>
            </a:extLst>
          </p:cNvPr>
          <p:cNvGrpSpPr/>
          <p:nvPr/>
        </p:nvGrpSpPr>
        <p:grpSpPr>
          <a:xfrm>
            <a:off x="797346" y="1757343"/>
            <a:ext cx="1146810" cy="1111250"/>
            <a:chOff x="0" y="-52662"/>
            <a:chExt cx="864000" cy="864000"/>
          </a:xfrm>
          <a:solidFill>
            <a:srgbClr val="702082"/>
          </a:solidFill>
          <a:effectLst>
            <a:outerShdw blurRad="50800" dist="38100" dir="2700000" algn="tl" rotWithShape="0">
              <a:sysClr val="windowText" lastClr="000000">
                <a:lumMod val="50000"/>
                <a:lumOff val="50000"/>
                <a:alpha val="40000"/>
              </a:sysClr>
            </a:outerShdw>
          </a:effectLst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787C858-57ED-A564-92AD-D388E8E79218}"/>
                </a:ext>
              </a:extLst>
            </p:cNvPr>
            <p:cNvSpPr/>
            <p:nvPr/>
          </p:nvSpPr>
          <p:spPr>
            <a:xfrm>
              <a:off x="0" y="-52662"/>
              <a:ext cx="864000" cy="864000"/>
            </a:xfrm>
            <a:prstGeom prst="ellipse">
              <a:avLst/>
            </a:prstGeom>
            <a:solidFill>
              <a:schemeClr val="tx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Commerce e</a:t>
              </a:r>
              <a:r>
                <a:rPr lang="fr-F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 pilotage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1BB76C2-0562-CA42-5843-B7D4DB52B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FFB81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12922">
              <a:off x="303378" y="382889"/>
              <a:ext cx="257240" cy="334657"/>
            </a:xfrm>
            <a:prstGeom prst="rect">
              <a:avLst/>
            </a:prstGeom>
            <a:grpFill/>
            <a:ln>
              <a:solidFill>
                <a:srgbClr val="702082"/>
              </a:solidFill>
            </a:ln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81497D1-44DC-EBB5-C615-D5F3666E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17" y="4271905"/>
            <a:ext cx="1720745" cy="8733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8100" dir="2700000" algn="tl" rotWithShape="0">
              <a:srgbClr val="7F7F7F">
                <a:alpha val="39999"/>
              </a:srgbClr>
            </a:outerShdw>
          </a:effectLst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Chargé d’affaires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Laurent HECKEL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D53A09B5-D795-E17C-25F5-288D749131B9}"/>
              </a:ext>
            </a:extLst>
          </p:cNvPr>
          <p:cNvSpPr/>
          <p:nvPr/>
        </p:nvSpPr>
        <p:spPr>
          <a:xfrm rot="16200000">
            <a:off x="6054537" y="-2644256"/>
            <a:ext cx="387350" cy="11412586"/>
          </a:xfrm>
          <a:prstGeom prst="leftBrace">
            <a:avLst>
              <a:gd name="adj1" fmla="val 8333"/>
              <a:gd name="adj2" fmla="val 47065"/>
            </a:avLst>
          </a:prstGeom>
          <a:noFill/>
          <a:ln w="9525" cap="flat" cmpd="sng" algn="ctr">
            <a:solidFill>
              <a:srgbClr val="702082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0615975D-8600-60C5-2E72-1F14960C293C}"/>
              </a:ext>
            </a:extLst>
          </p:cNvPr>
          <p:cNvSpPr/>
          <p:nvPr/>
        </p:nvSpPr>
        <p:spPr>
          <a:xfrm rot="16200000">
            <a:off x="6051272" y="-2643793"/>
            <a:ext cx="387350" cy="11412586"/>
          </a:xfrm>
          <a:prstGeom prst="leftBrace">
            <a:avLst>
              <a:gd name="adj1" fmla="val 8333"/>
              <a:gd name="adj2" fmla="val 67350"/>
            </a:avLst>
          </a:prstGeom>
          <a:noFill/>
          <a:ln w="9525" cap="flat" cmpd="sng" algn="ctr">
            <a:solidFill>
              <a:srgbClr val="702082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0F691C30-39AC-6D99-42D4-68DCA280C197}"/>
              </a:ext>
            </a:extLst>
          </p:cNvPr>
          <p:cNvSpPr/>
          <p:nvPr/>
        </p:nvSpPr>
        <p:spPr>
          <a:xfrm rot="16200000">
            <a:off x="6054536" y="-2634372"/>
            <a:ext cx="387350" cy="11412586"/>
          </a:xfrm>
          <a:prstGeom prst="leftBrace">
            <a:avLst>
              <a:gd name="adj1" fmla="val 8333"/>
              <a:gd name="adj2" fmla="val 87921"/>
            </a:avLst>
          </a:prstGeom>
          <a:noFill/>
          <a:ln w="9525" cap="flat" cmpd="sng" algn="ctr">
            <a:solidFill>
              <a:srgbClr val="702082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034691A-E51E-FD90-6E5D-13FC0A369E11}"/>
              </a:ext>
            </a:extLst>
          </p:cNvPr>
          <p:cNvSpPr/>
          <p:nvPr/>
        </p:nvSpPr>
        <p:spPr>
          <a:xfrm>
            <a:off x="7699736" y="1794019"/>
            <a:ext cx="1146810" cy="1111250"/>
          </a:xfrm>
          <a:prstGeom prst="ellipse">
            <a:avLst/>
          </a:prstGeom>
          <a:solidFill>
            <a:schemeClr val="accent5"/>
          </a:solidFill>
          <a:ln w="38100" cap="flat" cmpd="sng" algn="ctr">
            <a:solidFill>
              <a:schemeClr val="accent5"/>
            </a:solidFill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 des cotisations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130-83F9-2700-954C-59EA27CE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768" y="4307091"/>
            <a:ext cx="1720745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38100" dir="2700000" algn="tl" rotWithShape="0">
              <a:srgbClr val="7F7F7F">
                <a:alpha val="39999"/>
              </a:srgb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Gestionnaire cotisations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Isabelle POIX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FD92FE-A63F-978A-DA34-C4E5EB6C9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397" y="3368733"/>
            <a:ext cx="1732301" cy="817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38100" dir="2700000" algn="tl" rotWithShape="0">
              <a:srgbClr val="7F7F7F">
                <a:alpha val="39999"/>
              </a:srgb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Gestionnaire cotisations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Sophie NAGEL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FECE154-050F-E425-E9F2-ACB7E9F76D38}"/>
              </a:ext>
            </a:extLst>
          </p:cNvPr>
          <p:cNvGrpSpPr/>
          <p:nvPr/>
        </p:nvGrpSpPr>
        <p:grpSpPr>
          <a:xfrm>
            <a:off x="9728644" y="1775057"/>
            <a:ext cx="1734573" cy="3347026"/>
            <a:chOff x="9640154" y="1401432"/>
            <a:chExt cx="1734573" cy="3347026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CF3CA69-8097-F804-3F0E-98A9489A189D}"/>
                </a:ext>
              </a:extLst>
            </p:cNvPr>
            <p:cNvSpPr/>
            <p:nvPr/>
          </p:nvSpPr>
          <p:spPr>
            <a:xfrm>
              <a:off x="9886710" y="1401432"/>
              <a:ext cx="1146810" cy="111125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Sinistres et prestations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FC5DC4-43CC-10C3-4CDF-C1164C52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0154" y="2973908"/>
              <a:ext cx="1720745" cy="838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dist="38100" dir="2700000" algn="tl" rotWithShape="0">
                <a:srgbClr val="7F7F7F">
                  <a:alpha val="39999"/>
                </a:srgbClr>
              </a:outerShdw>
            </a:effec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0" fontAlgn="base" hangingPunct="0">
                <a:spcBef>
                  <a:spcPts val="1000"/>
                </a:spcBef>
                <a:spcAft>
                  <a:spcPts val="600"/>
                </a:spcAft>
                <a:defRPr/>
              </a:pP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Gestionnaire prestations</a:t>
              </a:r>
              <a:b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fr-FR" sz="9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Nathalie DELAUGEAS</a:t>
              </a:r>
              <a:endParaRPr kumimoji="0" lang="fr-F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91DED8-CC04-81B3-3534-99A37462D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3982" y="3933465"/>
              <a:ext cx="1720745" cy="81499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dist="38100" dir="2700000" algn="tl" rotWithShape="0">
                <a:srgbClr val="7F7F7F">
                  <a:alpha val="39999"/>
                </a:srgbClr>
              </a:outerShdw>
            </a:effec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0" fontAlgn="base" hangingPunct="0">
                <a:spcBef>
                  <a:spcPts val="1000"/>
                </a:spcBef>
                <a:spcAft>
                  <a:spcPts val="600"/>
                </a:spcAft>
                <a:defRPr/>
              </a:pP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Responsable Equipe Gestion</a:t>
              </a:r>
              <a:b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fr-FR" sz="9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Sandra Schiffer</a:t>
              </a:r>
              <a:endPara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Accolade ouvrante 34">
            <a:extLst>
              <a:ext uri="{FF2B5EF4-FFF2-40B4-BE49-F238E27FC236}">
                <a16:creationId xmlns:a16="http://schemas.microsoft.com/office/drawing/2014/main" id="{EB4BDE64-A8E8-03A2-B42C-13F0C1C0CF97}"/>
              </a:ext>
            </a:extLst>
          </p:cNvPr>
          <p:cNvSpPr/>
          <p:nvPr/>
        </p:nvSpPr>
        <p:spPr>
          <a:xfrm rot="16200000">
            <a:off x="6046565" y="-2638315"/>
            <a:ext cx="387350" cy="11412586"/>
          </a:xfrm>
          <a:prstGeom prst="leftBrace">
            <a:avLst>
              <a:gd name="adj1" fmla="val 8333"/>
              <a:gd name="adj2" fmla="val 26065"/>
            </a:avLst>
          </a:prstGeom>
          <a:noFill/>
          <a:ln w="9525" cap="flat" cmpd="sng" algn="ctr">
            <a:solidFill>
              <a:srgbClr val="702082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088F25-02DF-A513-2EB2-556B818CB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316" y="3311968"/>
            <a:ext cx="1720745" cy="854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dist="38100" dir="2700000" algn="tl" rotWithShape="0">
              <a:srgbClr val="7F7F7F">
                <a:alpha val="39999"/>
              </a:srgb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Chargée de comptes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Aude ROBERT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82951F5-2EF3-ADD9-CAD4-1E5F109B6120}"/>
              </a:ext>
            </a:extLst>
          </p:cNvPr>
          <p:cNvSpPr/>
          <p:nvPr/>
        </p:nvSpPr>
        <p:spPr>
          <a:xfrm>
            <a:off x="2941916" y="1766995"/>
            <a:ext cx="1146810" cy="1111250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 lIns="0" tIns="0" rIns="0" bIns="0" rtlCol="0" anchor="t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Technique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D7806D-DE94-DD96-AFE5-B13B6EDB5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17" y="3328468"/>
            <a:ext cx="1720745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8100" dir="2700000" algn="tl" rotWithShape="0">
              <a:srgbClr val="7F7F7F">
                <a:alpha val="39999"/>
              </a:srgbClr>
            </a:outerShdw>
          </a:effectLst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Chargée de clientèle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Alice EICHER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98D88B-F860-6BFC-E4F6-642BAB921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316" y="4283884"/>
            <a:ext cx="1720745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dist="38100" dir="2700000" algn="tl" rotWithShape="0">
              <a:srgbClr val="7F7F7F">
                <a:alpha val="39999"/>
              </a:srgb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Chargée de comptes</a:t>
            </a:r>
          </a:p>
          <a:p>
            <a:pPr algn="ctr" defTabSz="457200" eaLnBrk="0" fontAlgn="base" hangingPunct="0"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Laurence LICHT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Graphique 39" descr="Écran avec un remplissage uni">
            <a:extLst>
              <a:ext uri="{FF2B5EF4-FFF2-40B4-BE49-F238E27FC236}">
                <a16:creationId xmlns:a16="http://schemas.microsoft.com/office/drawing/2014/main" id="{9C083855-1723-5563-BCE1-7733FDC0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598" y="2255127"/>
            <a:ext cx="622349" cy="622349"/>
          </a:xfrm>
          <a:prstGeom prst="rect">
            <a:avLst/>
          </a:prstGeom>
        </p:spPr>
      </p:pic>
      <p:pic>
        <p:nvPicPr>
          <p:cNvPr id="41" name="Graphique 40" descr="Euro avec un remplissage uni">
            <a:extLst>
              <a:ext uri="{FF2B5EF4-FFF2-40B4-BE49-F238E27FC236}">
                <a16:creationId xmlns:a16="http://schemas.microsoft.com/office/drawing/2014/main" id="{D4C2BE05-3C67-C913-A01F-95D494BB6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5572" y="2396688"/>
            <a:ext cx="283953" cy="283953"/>
          </a:xfrm>
          <a:prstGeom prst="rect">
            <a:avLst/>
          </a:prstGeom>
        </p:spPr>
      </p:pic>
      <p:pic>
        <p:nvPicPr>
          <p:cNvPr id="42" name="Graphique 41" descr="Presse-papiers vérifié avec un remplissage uni">
            <a:extLst>
              <a:ext uri="{FF2B5EF4-FFF2-40B4-BE49-F238E27FC236}">
                <a16:creationId xmlns:a16="http://schemas.microsoft.com/office/drawing/2014/main" id="{82FF3352-433D-27FE-3432-5D7F099B6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5731" y="2209183"/>
            <a:ext cx="613318" cy="613318"/>
          </a:xfrm>
          <a:prstGeom prst="rect">
            <a:avLst/>
          </a:prstGeom>
        </p:spPr>
      </p:pic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EC7EC588-75B4-2955-CBC7-7096A8C1CA55}"/>
              </a:ext>
            </a:extLst>
          </p:cNvPr>
          <p:cNvSpPr txBox="1">
            <a:spLocks/>
          </p:cNvSpPr>
          <p:nvPr/>
        </p:nvSpPr>
        <p:spPr>
          <a:xfrm>
            <a:off x="533946" y="842322"/>
            <a:ext cx="7301235" cy="357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2286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6858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fr-FR" dirty="0">
                <a:solidFill>
                  <a:schemeClr val="tx2"/>
                </a:solidFill>
              </a:rPr>
              <a:t>Une équipe dédiée à votre écoute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663F59A-9C58-AA7F-FE17-351005E6EA97}"/>
              </a:ext>
            </a:extLst>
          </p:cNvPr>
          <p:cNvGrpSpPr>
            <a:grpSpLocks/>
          </p:cNvGrpSpPr>
          <p:nvPr/>
        </p:nvGrpSpPr>
        <p:grpSpPr bwMode="auto">
          <a:xfrm>
            <a:off x="10368250" y="2309763"/>
            <a:ext cx="438533" cy="502803"/>
            <a:chOff x="318820" y="72128"/>
            <a:chExt cx="481324" cy="620457"/>
          </a:xfrm>
        </p:grpSpPr>
        <p:sp>
          <p:nvSpPr>
            <p:cNvPr id="46" name="Freeform 67">
              <a:extLst>
                <a:ext uri="{FF2B5EF4-FFF2-40B4-BE49-F238E27FC236}">
                  <a16:creationId xmlns:a16="http://schemas.microsoft.com/office/drawing/2014/main" id="{7A0F6E95-57D3-385D-ABAE-961848AB1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79" y="116874"/>
              <a:ext cx="33556" cy="41017"/>
            </a:xfrm>
            <a:custGeom>
              <a:avLst/>
              <a:gdLst>
                <a:gd name="T0" fmla="*/ 27246 w 43"/>
                <a:gd name="T1" fmla="*/ 10649 h 48"/>
                <a:gd name="T2" fmla="*/ 6055 w 43"/>
                <a:gd name="T3" fmla="*/ 38034 h 48"/>
                <a:gd name="T4" fmla="*/ 10596 w 43"/>
                <a:gd name="T5" fmla="*/ 66940 h 48"/>
                <a:gd name="T6" fmla="*/ 37842 w 43"/>
                <a:gd name="T7" fmla="*/ 62376 h 48"/>
                <a:gd name="T8" fmla="*/ 59033 w 43"/>
                <a:gd name="T9" fmla="*/ 34991 h 48"/>
                <a:gd name="T10" fmla="*/ 54492 w 43"/>
                <a:gd name="T11" fmla="*/ 6085 h 48"/>
                <a:gd name="T12" fmla="*/ 27246 w 43"/>
                <a:gd name="T13" fmla="*/ 10649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8">
                  <a:moveTo>
                    <a:pt x="18" y="7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0" y="31"/>
                    <a:pt x="1" y="39"/>
                    <a:pt x="7" y="44"/>
                  </a:cubicBezTo>
                  <a:cubicBezTo>
                    <a:pt x="13" y="48"/>
                    <a:pt x="21" y="47"/>
                    <a:pt x="25" y="4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7"/>
                    <a:pt x="42" y="9"/>
                    <a:pt x="36" y="4"/>
                  </a:cubicBezTo>
                  <a:cubicBezTo>
                    <a:pt x="30" y="0"/>
                    <a:pt x="22" y="1"/>
                    <a:pt x="18" y="7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68">
              <a:extLst>
                <a:ext uri="{FF2B5EF4-FFF2-40B4-BE49-F238E27FC236}">
                  <a16:creationId xmlns:a16="http://schemas.microsoft.com/office/drawing/2014/main" id="{236FA100-9E61-4508-9F18-0B670E9FD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95" y="174671"/>
              <a:ext cx="31691" cy="42881"/>
            </a:xfrm>
            <a:custGeom>
              <a:avLst/>
              <a:gdLst>
                <a:gd name="T0" fmla="*/ 27246 w 43"/>
                <a:gd name="T1" fmla="*/ 10649 h 48"/>
                <a:gd name="T2" fmla="*/ 6055 w 43"/>
                <a:gd name="T3" fmla="*/ 38034 h 48"/>
                <a:gd name="T4" fmla="*/ 10596 w 43"/>
                <a:gd name="T5" fmla="*/ 66940 h 48"/>
                <a:gd name="T6" fmla="*/ 39356 w 43"/>
                <a:gd name="T7" fmla="*/ 62376 h 48"/>
                <a:gd name="T8" fmla="*/ 59033 w 43"/>
                <a:gd name="T9" fmla="*/ 34991 h 48"/>
                <a:gd name="T10" fmla="*/ 54492 w 43"/>
                <a:gd name="T11" fmla="*/ 6085 h 48"/>
                <a:gd name="T12" fmla="*/ 27246 w 43"/>
                <a:gd name="T13" fmla="*/ 10649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8">
                  <a:moveTo>
                    <a:pt x="18" y="7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0" y="31"/>
                    <a:pt x="1" y="39"/>
                    <a:pt x="7" y="44"/>
                  </a:cubicBezTo>
                  <a:cubicBezTo>
                    <a:pt x="13" y="48"/>
                    <a:pt x="21" y="47"/>
                    <a:pt x="26" y="4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7"/>
                    <a:pt x="42" y="8"/>
                    <a:pt x="36" y="4"/>
                  </a:cubicBezTo>
                  <a:cubicBezTo>
                    <a:pt x="30" y="0"/>
                    <a:pt x="22" y="1"/>
                    <a:pt x="18" y="7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3631F78D-C554-9625-73C4-ECEB778E1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88" y="72128"/>
              <a:ext cx="33556" cy="42882"/>
            </a:xfrm>
            <a:custGeom>
              <a:avLst/>
              <a:gdLst>
                <a:gd name="T0" fmla="*/ 55821 w 43"/>
                <a:gd name="T1" fmla="*/ 6085 h 48"/>
                <a:gd name="T2" fmla="*/ 27910 w 43"/>
                <a:gd name="T3" fmla="*/ 10649 h 48"/>
                <a:gd name="T4" fmla="*/ 6202 w 43"/>
                <a:gd name="T5" fmla="*/ 38034 h 48"/>
                <a:gd name="T6" fmla="*/ 10854 w 43"/>
                <a:gd name="T7" fmla="*/ 65418 h 48"/>
                <a:gd name="T8" fmla="*/ 38765 w 43"/>
                <a:gd name="T9" fmla="*/ 62376 h 48"/>
                <a:gd name="T10" fmla="*/ 60473 w 43"/>
                <a:gd name="T11" fmla="*/ 33470 h 48"/>
                <a:gd name="T12" fmla="*/ 55821 w 43"/>
                <a:gd name="T13" fmla="*/ 6085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8">
                  <a:moveTo>
                    <a:pt x="36" y="4"/>
                  </a:moveTo>
                  <a:cubicBezTo>
                    <a:pt x="30" y="0"/>
                    <a:pt x="22" y="1"/>
                    <a:pt x="18" y="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31"/>
                    <a:pt x="1" y="39"/>
                    <a:pt x="7" y="43"/>
                  </a:cubicBezTo>
                  <a:cubicBezTo>
                    <a:pt x="13" y="48"/>
                    <a:pt x="21" y="47"/>
                    <a:pt x="25" y="4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3" y="17"/>
                    <a:pt x="42" y="8"/>
                    <a:pt x="36" y="4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70">
              <a:extLst>
                <a:ext uri="{FF2B5EF4-FFF2-40B4-BE49-F238E27FC236}">
                  <a16:creationId xmlns:a16="http://schemas.microsoft.com/office/drawing/2014/main" id="{46782C3B-3C18-3771-6EEB-996BD8AD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39" y="129925"/>
              <a:ext cx="33556" cy="42881"/>
            </a:xfrm>
            <a:custGeom>
              <a:avLst/>
              <a:gdLst>
                <a:gd name="T0" fmla="*/ 27926 w 44"/>
                <a:gd name="T1" fmla="*/ 12441 h 49"/>
                <a:gd name="T2" fmla="*/ 7757 w 44"/>
                <a:gd name="T3" fmla="*/ 40433 h 49"/>
                <a:gd name="T4" fmla="*/ 10860 w 44"/>
                <a:gd name="T5" fmla="*/ 68424 h 49"/>
                <a:gd name="T6" fmla="*/ 40337 w 44"/>
                <a:gd name="T7" fmla="*/ 65314 h 49"/>
                <a:gd name="T8" fmla="*/ 60506 w 44"/>
                <a:gd name="T9" fmla="*/ 35767 h 49"/>
                <a:gd name="T10" fmla="*/ 57403 w 44"/>
                <a:gd name="T11" fmla="*/ 7776 h 49"/>
                <a:gd name="T12" fmla="*/ 27926 w 44"/>
                <a:gd name="T13" fmla="*/ 12441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9">
                  <a:moveTo>
                    <a:pt x="18" y="8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0" y="32"/>
                    <a:pt x="1" y="40"/>
                    <a:pt x="7" y="44"/>
                  </a:cubicBezTo>
                  <a:cubicBezTo>
                    <a:pt x="13" y="49"/>
                    <a:pt x="21" y="47"/>
                    <a:pt x="26" y="4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2" y="9"/>
                    <a:pt x="37" y="5"/>
                  </a:cubicBezTo>
                  <a:cubicBezTo>
                    <a:pt x="31" y="0"/>
                    <a:pt x="22" y="2"/>
                    <a:pt x="18" y="8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D4F75353-26D4-7401-0BBA-63AE448E2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41" y="87043"/>
              <a:ext cx="33556" cy="42882"/>
            </a:xfrm>
            <a:custGeom>
              <a:avLst/>
              <a:gdLst>
                <a:gd name="T0" fmla="*/ 55821 w 43"/>
                <a:gd name="T1" fmla="*/ 7772 h 48"/>
                <a:gd name="T2" fmla="*/ 27910 w 43"/>
                <a:gd name="T3" fmla="*/ 10881 h 48"/>
                <a:gd name="T4" fmla="*/ 6202 w 43"/>
                <a:gd name="T5" fmla="*/ 40415 h 48"/>
                <a:gd name="T6" fmla="*/ 10854 w 43"/>
                <a:gd name="T7" fmla="*/ 68394 h 48"/>
                <a:gd name="T8" fmla="*/ 38765 w 43"/>
                <a:gd name="T9" fmla="*/ 63731 h 48"/>
                <a:gd name="T10" fmla="*/ 60473 w 43"/>
                <a:gd name="T11" fmla="*/ 35752 h 48"/>
                <a:gd name="T12" fmla="*/ 55821 w 43"/>
                <a:gd name="T13" fmla="*/ 777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8">
                  <a:moveTo>
                    <a:pt x="36" y="5"/>
                  </a:moveTo>
                  <a:cubicBezTo>
                    <a:pt x="30" y="0"/>
                    <a:pt x="22" y="2"/>
                    <a:pt x="18" y="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31"/>
                    <a:pt x="1" y="40"/>
                    <a:pt x="7" y="44"/>
                  </a:cubicBezTo>
                  <a:cubicBezTo>
                    <a:pt x="13" y="48"/>
                    <a:pt x="21" y="47"/>
                    <a:pt x="25" y="4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7"/>
                    <a:pt x="42" y="9"/>
                    <a:pt x="36" y="5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72">
              <a:extLst>
                <a:ext uri="{FF2B5EF4-FFF2-40B4-BE49-F238E27FC236}">
                  <a16:creationId xmlns:a16="http://schemas.microsoft.com/office/drawing/2014/main" id="{39C4CDBA-5EB9-3094-C868-BD1E44D88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292" y="144840"/>
              <a:ext cx="35420" cy="41017"/>
            </a:xfrm>
            <a:custGeom>
              <a:avLst/>
              <a:gdLst>
                <a:gd name="T0" fmla="*/ 40337 w 44"/>
                <a:gd name="T1" fmla="*/ 62376 h 48"/>
                <a:gd name="T2" fmla="*/ 60506 w 44"/>
                <a:gd name="T3" fmla="*/ 34991 h 48"/>
                <a:gd name="T4" fmla="*/ 57403 w 44"/>
                <a:gd name="T5" fmla="*/ 6085 h 48"/>
                <a:gd name="T6" fmla="*/ 27926 w 44"/>
                <a:gd name="T7" fmla="*/ 10649 h 48"/>
                <a:gd name="T8" fmla="*/ 7757 w 44"/>
                <a:gd name="T9" fmla="*/ 38034 h 48"/>
                <a:gd name="T10" fmla="*/ 10860 w 44"/>
                <a:gd name="T11" fmla="*/ 66940 h 48"/>
                <a:gd name="T12" fmla="*/ 40337 w 44"/>
                <a:gd name="T13" fmla="*/ 6237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8">
                  <a:moveTo>
                    <a:pt x="26" y="41"/>
                  </a:move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2" y="9"/>
                    <a:pt x="37" y="4"/>
                  </a:cubicBezTo>
                  <a:cubicBezTo>
                    <a:pt x="31" y="0"/>
                    <a:pt x="22" y="1"/>
                    <a:pt x="18" y="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31"/>
                    <a:pt x="1" y="40"/>
                    <a:pt x="7" y="44"/>
                  </a:cubicBezTo>
                  <a:cubicBezTo>
                    <a:pt x="13" y="48"/>
                    <a:pt x="21" y="47"/>
                    <a:pt x="26" y="41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73">
              <a:extLst>
                <a:ext uri="{FF2B5EF4-FFF2-40B4-BE49-F238E27FC236}">
                  <a16:creationId xmlns:a16="http://schemas.microsoft.com/office/drawing/2014/main" id="{51C2A7FD-693E-77CD-2775-57E418ED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08" y="202636"/>
              <a:ext cx="33556" cy="41017"/>
            </a:xfrm>
            <a:custGeom>
              <a:avLst/>
              <a:gdLst>
                <a:gd name="T0" fmla="*/ 25732 w 43"/>
                <a:gd name="T1" fmla="*/ 10649 h 48"/>
                <a:gd name="T2" fmla="*/ 6055 w 43"/>
                <a:gd name="T3" fmla="*/ 38034 h 48"/>
                <a:gd name="T4" fmla="*/ 10596 w 43"/>
                <a:gd name="T5" fmla="*/ 66940 h 48"/>
                <a:gd name="T6" fmla="*/ 37842 w 43"/>
                <a:gd name="T7" fmla="*/ 62376 h 48"/>
                <a:gd name="T8" fmla="*/ 59033 w 43"/>
                <a:gd name="T9" fmla="*/ 34991 h 48"/>
                <a:gd name="T10" fmla="*/ 54492 w 43"/>
                <a:gd name="T11" fmla="*/ 6085 h 48"/>
                <a:gd name="T12" fmla="*/ 25732 w 43"/>
                <a:gd name="T13" fmla="*/ 10649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8">
                  <a:moveTo>
                    <a:pt x="17" y="7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0" y="31"/>
                    <a:pt x="1" y="39"/>
                    <a:pt x="7" y="44"/>
                  </a:cubicBezTo>
                  <a:cubicBezTo>
                    <a:pt x="13" y="48"/>
                    <a:pt x="21" y="47"/>
                    <a:pt x="25" y="4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7"/>
                    <a:pt x="42" y="9"/>
                    <a:pt x="36" y="4"/>
                  </a:cubicBezTo>
                  <a:cubicBezTo>
                    <a:pt x="30" y="0"/>
                    <a:pt x="22" y="1"/>
                    <a:pt x="17" y="7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74">
              <a:extLst>
                <a:ext uri="{FF2B5EF4-FFF2-40B4-BE49-F238E27FC236}">
                  <a16:creationId xmlns:a16="http://schemas.microsoft.com/office/drawing/2014/main" id="{60E5A39D-84E1-48C9-0604-926DF8F52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588" y="180263"/>
              <a:ext cx="33556" cy="42882"/>
            </a:xfrm>
            <a:custGeom>
              <a:avLst/>
              <a:gdLst>
                <a:gd name="T0" fmla="*/ 54492 w 43"/>
                <a:gd name="T1" fmla="*/ 6085 h 48"/>
                <a:gd name="T2" fmla="*/ 27246 w 43"/>
                <a:gd name="T3" fmla="*/ 10649 h 48"/>
                <a:gd name="T4" fmla="*/ 6055 w 43"/>
                <a:gd name="T5" fmla="*/ 38034 h 48"/>
                <a:gd name="T6" fmla="*/ 10596 w 43"/>
                <a:gd name="T7" fmla="*/ 66940 h 48"/>
                <a:gd name="T8" fmla="*/ 37842 w 43"/>
                <a:gd name="T9" fmla="*/ 62376 h 48"/>
                <a:gd name="T10" fmla="*/ 59033 w 43"/>
                <a:gd name="T11" fmla="*/ 34991 h 48"/>
                <a:gd name="T12" fmla="*/ 54492 w 43"/>
                <a:gd name="T13" fmla="*/ 6085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8">
                  <a:moveTo>
                    <a:pt x="36" y="4"/>
                  </a:moveTo>
                  <a:cubicBezTo>
                    <a:pt x="30" y="0"/>
                    <a:pt x="22" y="1"/>
                    <a:pt x="18" y="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31"/>
                    <a:pt x="1" y="40"/>
                    <a:pt x="7" y="44"/>
                  </a:cubicBezTo>
                  <a:cubicBezTo>
                    <a:pt x="13" y="48"/>
                    <a:pt x="21" y="47"/>
                    <a:pt x="25" y="4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7"/>
                    <a:pt x="42" y="9"/>
                    <a:pt x="36" y="4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75">
              <a:extLst>
                <a:ext uri="{FF2B5EF4-FFF2-40B4-BE49-F238E27FC236}">
                  <a16:creationId xmlns:a16="http://schemas.microsoft.com/office/drawing/2014/main" id="{0BF18FD6-9E9E-B9F8-42C5-3447DD5B9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41" y="239924"/>
              <a:ext cx="35419" cy="42882"/>
            </a:xfrm>
            <a:custGeom>
              <a:avLst/>
              <a:gdLst>
                <a:gd name="T0" fmla="*/ 55821 w 43"/>
                <a:gd name="T1" fmla="*/ 6085 h 48"/>
                <a:gd name="T2" fmla="*/ 27910 w 43"/>
                <a:gd name="T3" fmla="*/ 10649 h 48"/>
                <a:gd name="T4" fmla="*/ 6202 w 43"/>
                <a:gd name="T5" fmla="*/ 38034 h 48"/>
                <a:gd name="T6" fmla="*/ 10854 w 43"/>
                <a:gd name="T7" fmla="*/ 66940 h 48"/>
                <a:gd name="T8" fmla="*/ 40315 w 43"/>
                <a:gd name="T9" fmla="*/ 62376 h 48"/>
                <a:gd name="T10" fmla="*/ 60473 w 43"/>
                <a:gd name="T11" fmla="*/ 34991 h 48"/>
                <a:gd name="T12" fmla="*/ 55821 w 43"/>
                <a:gd name="T13" fmla="*/ 6085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8">
                  <a:moveTo>
                    <a:pt x="36" y="4"/>
                  </a:moveTo>
                  <a:cubicBezTo>
                    <a:pt x="31" y="0"/>
                    <a:pt x="22" y="1"/>
                    <a:pt x="18" y="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31"/>
                    <a:pt x="1" y="39"/>
                    <a:pt x="7" y="44"/>
                  </a:cubicBezTo>
                  <a:cubicBezTo>
                    <a:pt x="13" y="48"/>
                    <a:pt x="21" y="47"/>
                    <a:pt x="26" y="4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7"/>
                    <a:pt x="42" y="9"/>
                    <a:pt x="36" y="4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76">
              <a:extLst>
                <a:ext uri="{FF2B5EF4-FFF2-40B4-BE49-F238E27FC236}">
                  <a16:creationId xmlns:a16="http://schemas.microsoft.com/office/drawing/2014/main" id="{90E51C9C-216E-2446-E4B6-85264613F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6" y="470721"/>
              <a:ext cx="124902" cy="221864"/>
            </a:xfrm>
            <a:custGeom>
              <a:avLst/>
              <a:gdLst>
                <a:gd name="T0" fmla="*/ 172703 w 161"/>
                <a:gd name="T1" fmla="*/ 10670 h 251"/>
                <a:gd name="T2" fmla="*/ 172703 w 161"/>
                <a:gd name="T3" fmla="*/ 260647 h 251"/>
                <a:gd name="T4" fmla="*/ 123796 w 161"/>
                <a:gd name="T5" fmla="*/ 309423 h 251"/>
                <a:gd name="T6" fmla="*/ 73360 w 161"/>
                <a:gd name="T7" fmla="*/ 260647 h 251"/>
                <a:gd name="T8" fmla="*/ 36680 w 161"/>
                <a:gd name="T9" fmla="*/ 224065 h 251"/>
                <a:gd name="T10" fmla="*/ 0 w 161"/>
                <a:gd name="T11" fmla="*/ 260647 h 251"/>
                <a:gd name="T12" fmla="*/ 123796 w 161"/>
                <a:gd name="T13" fmla="*/ 382587 h 251"/>
                <a:gd name="T14" fmla="*/ 246063 w 161"/>
                <a:gd name="T15" fmla="*/ 260647 h 251"/>
                <a:gd name="T16" fmla="*/ 246063 w 161"/>
                <a:gd name="T17" fmla="*/ 10670 h 251"/>
                <a:gd name="T18" fmla="*/ 209383 w 161"/>
                <a:gd name="T19" fmla="*/ 0 h 251"/>
                <a:gd name="T20" fmla="*/ 172703 w 161"/>
                <a:gd name="T21" fmla="*/ 10670 h 2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251">
                  <a:moveTo>
                    <a:pt x="113" y="7"/>
                  </a:moveTo>
                  <a:cubicBezTo>
                    <a:pt x="113" y="171"/>
                    <a:pt x="113" y="171"/>
                    <a:pt x="113" y="171"/>
                  </a:cubicBezTo>
                  <a:cubicBezTo>
                    <a:pt x="113" y="188"/>
                    <a:pt x="98" y="203"/>
                    <a:pt x="81" y="203"/>
                  </a:cubicBezTo>
                  <a:cubicBezTo>
                    <a:pt x="63" y="203"/>
                    <a:pt x="48" y="188"/>
                    <a:pt x="48" y="171"/>
                  </a:cubicBezTo>
                  <a:cubicBezTo>
                    <a:pt x="48" y="157"/>
                    <a:pt x="38" y="147"/>
                    <a:pt x="24" y="147"/>
                  </a:cubicBezTo>
                  <a:cubicBezTo>
                    <a:pt x="11" y="147"/>
                    <a:pt x="0" y="157"/>
                    <a:pt x="0" y="171"/>
                  </a:cubicBezTo>
                  <a:cubicBezTo>
                    <a:pt x="0" y="215"/>
                    <a:pt x="36" y="251"/>
                    <a:pt x="81" y="251"/>
                  </a:cubicBezTo>
                  <a:cubicBezTo>
                    <a:pt x="125" y="251"/>
                    <a:pt x="161" y="215"/>
                    <a:pt x="161" y="171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53" y="3"/>
                    <a:pt x="144" y="0"/>
                    <a:pt x="137" y="0"/>
                  </a:cubicBezTo>
                  <a:cubicBezTo>
                    <a:pt x="130" y="0"/>
                    <a:pt x="121" y="3"/>
                    <a:pt x="113" y="7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77">
              <a:extLst>
                <a:ext uri="{FF2B5EF4-FFF2-40B4-BE49-F238E27FC236}">
                  <a16:creationId xmlns:a16="http://schemas.microsoft.com/office/drawing/2014/main" id="{87CCC879-9861-B9C5-6F74-AA22255D0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20" y="185857"/>
              <a:ext cx="432494" cy="255422"/>
            </a:xfrm>
            <a:custGeom>
              <a:avLst/>
              <a:gdLst>
                <a:gd name="T0" fmla="*/ 719141 w 553"/>
                <a:gd name="T1" fmla="*/ 201546 h 288"/>
                <a:gd name="T2" fmla="*/ 459026 w 553"/>
                <a:gd name="T3" fmla="*/ 116042 h 288"/>
                <a:gd name="T4" fmla="*/ 459026 w 553"/>
                <a:gd name="T5" fmla="*/ 76343 h 288"/>
                <a:gd name="T6" fmla="*/ 459026 w 553"/>
                <a:gd name="T7" fmla="*/ 36645 h 288"/>
                <a:gd name="T8" fmla="*/ 422304 w 553"/>
                <a:gd name="T9" fmla="*/ 0 h 288"/>
                <a:gd name="T10" fmla="*/ 385582 w 553"/>
                <a:gd name="T11" fmla="*/ 36645 h 288"/>
                <a:gd name="T12" fmla="*/ 385582 w 553"/>
                <a:gd name="T13" fmla="*/ 76343 h 288"/>
                <a:gd name="T14" fmla="*/ 385582 w 553"/>
                <a:gd name="T15" fmla="*/ 116042 h 288"/>
                <a:gd name="T16" fmla="*/ 125467 w 553"/>
                <a:gd name="T17" fmla="*/ 201546 h 288"/>
                <a:gd name="T18" fmla="*/ 0 w 553"/>
                <a:gd name="T19" fmla="*/ 416834 h 288"/>
                <a:gd name="T20" fmla="*/ 1530 w 553"/>
                <a:gd name="T21" fmla="*/ 427522 h 288"/>
                <a:gd name="T22" fmla="*/ 3060 w 553"/>
                <a:gd name="T23" fmla="*/ 427522 h 288"/>
                <a:gd name="T24" fmla="*/ 16831 w 553"/>
                <a:gd name="T25" fmla="*/ 436683 h 288"/>
                <a:gd name="T26" fmla="*/ 33662 w 553"/>
                <a:gd name="T27" fmla="*/ 432103 h 288"/>
                <a:gd name="T28" fmla="*/ 154539 w 553"/>
                <a:gd name="T29" fmla="*/ 371028 h 288"/>
                <a:gd name="T30" fmla="*/ 273886 w 553"/>
                <a:gd name="T31" fmla="*/ 432103 h 288"/>
                <a:gd name="T32" fmla="*/ 287656 w 553"/>
                <a:gd name="T33" fmla="*/ 436683 h 288"/>
                <a:gd name="T34" fmla="*/ 301427 w 553"/>
                <a:gd name="T35" fmla="*/ 432103 h 288"/>
                <a:gd name="T36" fmla="*/ 385582 w 553"/>
                <a:gd name="T37" fmla="*/ 377136 h 288"/>
                <a:gd name="T38" fmla="*/ 422304 w 553"/>
                <a:gd name="T39" fmla="*/ 371028 h 288"/>
                <a:gd name="T40" fmla="*/ 459026 w 553"/>
                <a:gd name="T41" fmla="*/ 377136 h 288"/>
                <a:gd name="T42" fmla="*/ 543181 w 553"/>
                <a:gd name="T43" fmla="*/ 432103 h 288"/>
                <a:gd name="T44" fmla="*/ 570722 w 553"/>
                <a:gd name="T45" fmla="*/ 432103 h 288"/>
                <a:gd name="T46" fmla="*/ 691599 w 553"/>
                <a:gd name="T47" fmla="*/ 371028 h 288"/>
                <a:gd name="T48" fmla="*/ 810946 w 553"/>
                <a:gd name="T49" fmla="*/ 432103 h 288"/>
                <a:gd name="T50" fmla="*/ 826247 w 553"/>
                <a:gd name="T51" fmla="*/ 436683 h 288"/>
                <a:gd name="T52" fmla="*/ 836957 w 553"/>
                <a:gd name="T53" fmla="*/ 433630 h 288"/>
                <a:gd name="T54" fmla="*/ 836957 w 553"/>
                <a:gd name="T55" fmla="*/ 433630 h 288"/>
                <a:gd name="T56" fmla="*/ 846138 w 553"/>
                <a:gd name="T57" fmla="*/ 416834 h 288"/>
                <a:gd name="T58" fmla="*/ 719141 w 553"/>
                <a:gd name="T59" fmla="*/ 201546 h 2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53" h="288">
                  <a:moveTo>
                    <a:pt x="470" y="132"/>
                  </a:moveTo>
                  <a:cubicBezTo>
                    <a:pt x="424" y="99"/>
                    <a:pt x="364" y="80"/>
                    <a:pt x="300" y="76"/>
                  </a:cubicBezTo>
                  <a:cubicBezTo>
                    <a:pt x="300" y="50"/>
                    <a:pt x="300" y="50"/>
                    <a:pt x="300" y="50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11"/>
                    <a:pt x="289" y="0"/>
                    <a:pt x="276" y="0"/>
                  </a:cubicBezTo>
                  <a:cubicBezTo>
                    <a:pt x="262" y="0"/>
                    <a:pt x="252" y="11"/>
                    <a:pt x="252" y="24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188" y="80"/>
                    <a:pt x="128" y="99"/>
                    <a:pt x="82" y="132"/>
                  </a:cubicBezTo>
                  <a:cubicBezTo>
                    <a:pt x="29" y="169"/>
                    <a:pt x="0" y="219"/>
                    <a:pt x="0" y="273"/>
                  </a:cubicBezTo>
                  <a:cubicBezTo>
                    <a:pt x="0" y="276"/>
                    <a:pt x="0" y="278"/>
                    <a:pt x="1" y="280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4" y="284"/>
                    <a:pt x="7" y="286"/>
                    <a:pt x="11" y="286"/>
                  </a:cubicBezTo>
                  <a:cubicBezTo>
                    <a:pt x="15" y="287"/>
                    <a:pt x="19" y="285"/>
                    <a:pt x="22" y="283"/>
                  </a:cubicBezTo>
                  <a:cubicBezTo>
                    <a:pt x="22" y="282"/>
                    <a:pt x="63" y="243"/>
                    <a:pt x="101" y="243"/>
                  </a:cubicBezTo>
                  <a:cubicBezTo>
                    <a:pt x="138" y="243"/>
                    <a:pt x="179" y="282"/>
                    <a:pt x="179" y="283"/>
                  </a:cubicBezTo>
                  <a:cubicBezTo>
                    <a:pt x="182" y="285"/>
                    <a:pt x="185" y="286"/>
                    <a:pt x="188" y="286"/>
                  </a:cubicBezTo>
                  <a:cubicBezTo>
                    <a:pt x="192" y="286"/>
                    <a:pt x="195" y="285"/>
                    <a:pt x="197" y="283"/>
                  </a:cubicBezTo>
                  <a:cubicBezTo>
                    <a:pt x="206" y="274"/>
                    <a:pt x="228" y="256"/>
                    <a:pt x="252" y="247"/>
                  </a:cubicBezTo>
                  <a:cubicBezTo>
                    <a:pt x="260" y="244"/>
                    <a:pt x="268" y="243"/>
                    <a:pt x="276" y="243"/>
                  </a:cubicBezTo>
                  <a:cubicBezTo>
                    <a:pt x="284" y="243"/>
                    <a:pt x="292" y="244"/>
                    <a:pt x="300" y="247"/>
                  </a:cubicBezTo>
                  <a:cubicBezTo>
                    <a:pt x="329" y="257"/>
                    <a:pt x="355" y="282"/>
                    <a:pt x="355" y="283"/>
                  </a:cubicBezTo>
                  <a:cubicBezTo>
                    <a:pt x="360" y="288"/>
                    <a:pt x="368" y="288"/>
                    <a:pt x="373" y="283"/>
                  </a:cubicBezTo>
                  <a:cubicBezTo>
                    <a:pt x="373" y="282"/>
                    <a:pt x="414" y="243"/>
                    <a:pt x="452" y="243"/>
                  </a:cubicBezTo>
                  <a:cubicBezTo>
                    <a:pt x="490" y="243"/>
                    <a:pt x="530" y="282"/>
                    <a:pt x="530" y="283"/>
                  </a:cubicBezTo>
                  <a:cubicBezTo>
                    <a:pt x="533" y="285"/>
                    <a:pt x="536" y="286"/>
                    <a:pt x="540" y="286"/>
                  </a:cubicBezTo>
                  <a:cubicBezTo>
                    <a:pt x="542" y="286"/>
                    <a:pt x="544" y="286"/>
                    <a:pt x="547" y="284"/>
                  </a:cubicBezTo>
                  <a:cubicBezTo>
                    <a:pt x="547" y="284"/>
                    <a:pt x="547" y="284"/>
                    <a:pt x="547" y="284"/>
                  </a:cubicBezTo>
                  <a:cubicBezTo>
                    <a:pt x="551" y="282"/>
                    <a:pt x="553" y="278"/>
                    <a:pt x="553" y="273"/>
                  </a:cubicBezTo>
                  <a:cubicBezTo>
                    <a:pt x="553" y="219"/>
                    <a:pt x="523" y="169"/>
                    <a:pt x="470" y="132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CDG55 |">
            <a:extLst>
              <a:ext uri="{FF2B5EF4-FFF2-40B4-BE49-F238E27FC236}">
                <a16:creationId xmlns:a16="http://schemas.microsoft.com/office/drawing/2014/main" id="{43D6439B-0578-D0D5-2FC9-AC75CE63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30" y="1860609"/>
            <a:ext cx="1093520" cy="10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lipse 56">
            <a:extLst>
              <a:ext uri="{FF2B5EF4-FFF2-40B4-BE49-F238E27FC236}">
                <a16:creationId xmlns:a16="http://schemas.microsoft.com/office/drawing/2014/main" id="{EFD0FB33-3C0A-DB37-AAB7-3A99A9403040}"/>
              </a:ext>
            </a:extLst>
          </p:cNvPr>
          <p:cNvSpPr/>
          <p:nvPr/>
        </p:nvSpPr>
        <p:spPr bwMode="auto">
          <a:xfrm>
            <a:off x="4974207" y="1199597"/>
            <a:ext cx="1829175" cy="178679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5B884BF-29EC-0F7A-CD8A-1321B3308DF7}"/>
              </a:ext>
            </a:extLst>
          </p:cNvPr>
          <p:cNvSpPr txBox="1"/>
          <p:nvPr/>
        </p:nvSpPr>
        <p:spPr>
          <a:xfrm>
            <a:off x="5282494" y="1311030"/>
            <a:ext cx="1206230" cy="579486"/>
          </a:xfrm>
          <a:prstGeom prst="rect">
            <a:avLst/>
          </a:prstGeom>
          <a:noFill/>
        </p:spPr>
        <p:txBody>
          <a:bodyPr wrap="square" lIns="0" tIns="91440" rIns="0" bIns="0" rtlCol="0">
            <a:no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1200" b="1" i="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Interlocuteur</a:t>
            </a:r>
          </a:p>
          <a:p>
            <a:pPr marL="0" indent="-3657600" algn="ctr">
              <a:spcAft>
                <a:spcPts val="600"/>
              </a:spcAft>
            </a:pPr>
            <a:r>
              <a:rPr lang="fr-FR" sz="1200" b="1" i="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privilégié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92850D-E072-7559-B770-A29D16843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2" y="3364209"/>
            <a:ext cx="1732301" cy="17985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38100" dir="2700000" algn="tl" rotWithShape="0">
              <a:srgbClr val="7F7F7F">
                <a:alpha val="39999"/>
              </a:srgb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Coordination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contrat groupe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Delphine OSSOLA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assurance@cdg55.fr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BFEBE6-DA5D-4767-837A-3EDCCD85910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198" y="2950286"/>
            <a:ext cx="5638802" cy="957428"/>
          </a:xfrm>
        </p:spPr>
        <p:txBody>
          <a:bodyPr/>
          <a:lstStyle/>
          <a:p>
            <a:r>
              <a:rPr lang="en-GB" dirty="0"/>
              <a:t>Présentation du contrat groupe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A00A3F-ED09-47BE-8604-6BD81157A6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 indent="0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80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8C47DEB4-F49E-2C4A-3A28-6249B0213A27}"/>
              </a:ext>
            </a:extLst>
          </p:cNvPr>
          <p:cNvSpPr txBox="1">
            <a:spLocks/>
          </p:cNvSpPr>
          <p:nvPr/>
        </p:nvSpPr>
        <p:spPr>
          <a:xfrm>
            <a:off x="11451460" y="6415766"/>
            <a:ext cx="3063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4572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8770475F-8334-AD78-001C-C626B431C9EE}"/>
              </a:ext>
            </a:extLst>
          </p:cNvPr>
          <p:cNvSpPr txBox="1">
            <a:spLocks/>
          </p:cNvSpPr>
          <p:nvPr/>
        </p:nvSpPr>
        <p:spPr>
          <a:xfrm>
            <a:off x="476863" y="6626939"/>
            <a:ext cx="320040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0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4572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3F53543-94ED-DAF0-9BCA-4FD81ACB107D}"/>
              </a:ext>
            </a:extLst>
          </p:cNvPr>
          <p:cNvSpPr txBox="1">
            <a:spLocks/>
          </p:cNvSpPr>
          <p:nvPr/>
        </p:nvSpPr>
        <p:spPr>
          <a:xfrm>
            <a:off x="472440" y="625364"/>
            <a:ext cx="11247120" cy="3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2286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6858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Couverture en cas d’arrêt de travail</a:t>
            </a:r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CDBCB10D-4B01-109D-8114-61198717C04E}"/>
              </a:ext>
            </a:extLst>
          </p:cNvPr>
          <p:cNvSpPr txBox="1">
            <a:spLocks/>
          </p:cNvSpPr>
          <p:nvPr/>
        </p:nvSpPr>
        <p:spPr>
          <a:xfrm>
            <a:off x="472440" y="131587"/>
            <a:ext cx="1124712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Prise en charge dans le cadre du contrat statutaire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BFFCFF7-B09E-E18F-AD79-BAEA04CE0B8E}"/>
              </a:ext>
            </a:extLst>
          </p:cNvPr>
          <p:cNvSpPr txBox="1"/>
          <p:nvPr/>
        </p:nvSpPr>
        <p:spPr>
          <a:xfrm>
            <a:off x="1196921" y="3178801"/>
            <a:ext cx="461665" cy="22491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TRAITEMENT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1B4E2C2E-7758-644A-29F9-FC0333339CD0}"/>
              </a:ext>
            </a:extLst>
          </p:cNvPr>
          <p:cNvCxnSpPr>
            <a:cxnSpLocks/>
          </p:cNvCxnSpPr>
          <p:nvPr/>
        </p:nvCxnSpPr>
        <p:spPr>
          <a:xfrm>
            <a:off x="1704892" y="3119056"/>
            <a:ext cx="0" cy="23685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BB823613-6353-8587-D01B-AFB89864AE04}"/>
              </a:ext>
            </a:extLst>
          </p:cNvPr>
          <p:cNvSpPr txBox="1"/>
          <p:nvPr/>
        </p:nvSpPr>
        <p:spPr>
          <a:xfrm>
            <a:off x="2262441" y="5474935"/>
            <a:ext cx="33786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* Périodes discontinus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DB98653-3E82-EC78-0C0C-7E0B1E9E52A9}"/>
              </a:ext>
            </a:extLst>
          </p:cNvPr>
          <p:cNvSpPr/>
          <p:nvPr/>
        </p:nvSpPr>
        <p:spPr bwMode="auto">
          <a:xfrm>
            <a:off x="1870761" y="1488005"/>
            <a:ext cx="2723535" cy="7718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CONGE MALADIE ORDINAIRE *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5E901B-FE7F-ED2D-C538-A7F0009F73D3}"/>
              </a:ext>
            </a:extLst>
          </p:cNvPr>
          <p:cNvSpPr/>
          <p:nvPr/>
        </p:nvSpPr>
        <p:spPr bwMode="auto">
          <a:xfrm>
            <a:off x="4977320" y="1497210"/>
            <a:ext cx="2723535" cy="7718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CONGE LONGUE MALADIE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2FF5DB-D5A5-698D-6025-F2DE916D70AF}"/>
              </a:ext>
            </a:extLst>
          </p:cNvPr>
          <p:cNvSpPr/>
          <p:nvPr/>
        </p:nvSpPr>
        <p:spPr bwMode="auto">
          <a:xfrm>
            <a:off x="8078864" y="1497210"/>
            <a:ext cx="2723535" cy="77186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CONGE LONGUE DUREE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0899B4B-B55E-9DA1-6735-298D55E8BEE4}"/>
              </a:ext>
            </a:extLst>
          </p:cNvPr>
          <p:cNvSpPr/>
          <p:nvPr/>
        </p:nvSpPr>
        <p:spPr bwMode="auto">
          <a:xfrm>
            <a:off x="2351503" y="3249378"/>
            <a:ext cx="696344" cy="223826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4B9AC25-2BC8-5DE6-82AA-1A9593A36A4E}"/>
              </a:ext>
            </a:extLst>
          </p:cNvPr>
          <p:cNvSpPr txBox="1"/>
          <p:nvPr/>
        </p:nvSpPr>
        <p:spPr>
          <a:xfrm>
            <a:off x="2348118" y="5205287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3 mois*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DC8E40F-BC54-FEC6-4590-9EF3F9F279D5}"/>
              </a:ext>
            </a:extLst>
          </p:cNvPr>
          <p:cNvSpPr/>
          <p:nvPr/>
        </p:nvSpPr>
        <p:spPr bwMode="auto">
          <a:xfrm>
            <a:off x="9444191" y="4286774"/>
            <a:ext cx="692785" cy="12015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0BE1D78-156F-16C4-1233-69EA45EB75FE}"/>
              </a:ext>
            </a:extLst>
          </p:cNvPr>
          <p:cNvSpPr txBox="1"/>
          <p:nvPr/>
        </p:nvSpPr>
        <p:spPr>
          <a:xfrm>
            <a:off x="2600366" y="3554152"/>
            <a:ext cx="186279" cy="1651135"/>
          </a:xfrm>
          <a:prstGeom prst="rect">
            <a:avLst/>
          </a:prstGeom>
          <a:noFill/>
        </p:spPr>
        <p:txBody>
          <a:bodyPr vert="wordArtVert"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9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STATUTAIRE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7B75DE6-180C-F60E-AEA2-8266C03B4FB0}"/>
              </a:ext>
            </a:extLst>
          </p:cNvPr>
          <p:cNvSpPr txBox="1"/>
          <p:nvPr/>
        </p:nvSpPr>
        <p:spPr>
          <a:xfrm>
            <a:off x="2362247" y="3249379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BFE365E-B97D-3A30-FBBD-00EECB0E098C}"/>
              </a:ext>
            </a:extLst>
          </p:cNvPr>
          <p:cNvSpPr/>
          <p:nvPr/>
        </p:nvSpPr>
        <p:spPr bwMode="auto">
          <a:xfrm>
            <a:off x="5392205" y="3126658"/>
            <a:ext cx="696344" cy="236099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DC576A7-2900-1FF3-C9EE-53BABFECAB48}"/>
              </a:ext>
            </a:extLst>
          </p:cNvPr>
          <p:cNvSpPr txBox="1"/>
          <p:nvPr/>
        </p:nvSpPr>
        <p:spPr>
          <a:xfrm>
            <a:off x="5388820" y="5205287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1 an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547C6358-B56A-C5E4-B012-E0AA1CD2D4A0}"/>
              </a:ext>
            </a:extLst>
          </p:cNvPr>
          <p:cNvSpPr txBox="1"/>
          <p:nvPr/>
        </p:nvSpPr>
        <p:spPr>
          <a:xfrm>
            <a:off x="5641068" y="3554152"/>
            <a:ext cx="186279" cy="1651135"/>
          </a:xfrm>
          <a:prstGeom prst="rect">
            <a:avLst/>
          </a:prstGeom>
          <a:noFill/>
        </p:spPr>
        <p:txBody>
          <a:bodyPr vert="wordArtVert"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9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STATUTAIRE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54C9997-51A2-2427-5CA3-7D8EC5BE69E0}"/>
              </a:ext>
            </a:extLst>
          </p:cNvPr>
          <p:cNvSpPr txBox="1"/>
          <p:nvPr/>
        </p:nvSpPr>
        <p:spPr>
          <a:xfrm>
            <a:off x="5402949" y="3249379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CE3B23C-BE96-1DC3-737B-FF2CC44DC836}"/>
              </a:ext>
            </a:extLst>
          </p:cNvPr>
          <p:cNvSpPr/>
          <p:nvPr/>
        </p:nvSpPr>
        <p:spPr bwMode="auto">
          <a:xfrm>
            <a:off x="8365122" y="3126658"/>
            <a:ext cx="696344" cy="236099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DB2A5C1-FDDA-CA23-EC26-69911346BDB9}"/>
              </a:ext>
            </a:extLst>
          </p:cNvPr>
          <p:cNvSpPr txBox="1"/>
          <p:nvPr/>
        </p:nvSpPr>
        <p:spPr>
          <a:xfrm>
            <a:off x="8361737" y="5205287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3 ans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6A3E308F-8C04-32C0-1CF6-6147CD6FC196}"/>
              </a:ext>
            </a:extLst>
          </p:cNvPr>
          <p:cNvSpPr txBox="1"/>
          <p:nvPr/>
        </p:nvSpPr>
        <p:spPr>
          <a:xfrm>
            <a:off x="8613985" y="3554152"/>
            <a:ext cx="186279" cy="1651135"/>
          </a:xfrm>
          <a:prstGeom prst="rect">
            <a:avLst/>
          </a:prstGeom>
          <a:noFill/>
        </p:spPr>
        <p:txBody>
          <a:bodyPr vert="wordArtVert"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9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STATUTAIRE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061AE1C1-37CE-8A83-2CE9-49E1D4B5D937}"/>
              </a:ext>
            </a:extLst>
          </p:cNvPr>
          <p:cNvSpPr txBox="1"/>
          <p:nvPr/>
        </p:nvSpPr>
        <p:spPr>
          <a:xfrm>
            <a:off x="8375866" y="3249379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178AD2C-E88A-2A5D-A22E-CB98510740FA}"/>
              </a:ext>
            </a:extLst>
          </p:cNvPr>
          <p:cNvSpPr/>
          <p:nvPr/>
        </p:nvSpPr>
        <p:spPr bwMode="auto">
          <a:xfrm>
            <a:off x="9440632" y="3126657"/>
            <a:ext cx="696344" cy="12015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420B1D5-E499-F448-9300-CEBA79189D80}"/>
              </a:ext>
            </a:extLst>
          </p:cNvPr>
          <p:cNvSpPr txBox="1"/>
          <p:nvPr/>
        </p:nvSpPr>
        <p:spPr>
          <a:xfrm>
            <a:off x="9562320" y="4733717"/>
            <a:ext cx="556353" cy="290602"/>
          </a:xfrm>
          <a:prstGeom prst="rect">
            <a:avLst/>
          </a:prstGeom>
          <a:noFill/>
        </p:spPr>
        <p:txBody>
          <a:bodyPr vert="horz"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STATUTAIRE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2A49E48C-3050-6722-ED24-D0DC71437B46}"/>
              </a:ext>
            </a:extLst>
          </p:cNvPr>
          <p:cNvSpPr txBox="1"/>
          <p:nvPr/>
        </p:nvSpPr>
        <p:spPr>
          <a:xfrm>
            <a:off x="9419365" y="5206342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2 ans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A5A37013-1EEC-F743-0C52-F5331CC3FDE2}"/>
              </a:ext>
            </a:extLst>
          </p:cNvPr>
          <p:cNvSpPr txBox="1"/>
          <p:nvPr/>
        </p:nvSpPr>
        <p:spPr>
          <a:xfrm>
            <a:off x="9465969" y="4415741"/>
            <a:ext cx="64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9D15C117-F26A-A9B1-EA5E-D8F9F220B87E}"/>
              </a:ext>
            </a:extLst>
          </p:cNvPr>
          <p:cNvSpPr txBox="1"/>
          <p:nvPr/>
        </p:nvSpPr>
        <p:spPr>
          <a:xfrm>
            <a:off x="9451644" y="3537652"/>
            <a:ext cx="689490" cy="341689"/>
          </a:xfrm>
          <a:prstGeom prst="rect">
            <a:avLst/>
          </a:prstGeom>
          <a:noFill/>
        </p:spPr>
        <p:txBody>
          <a:bodyPr vert="horz" wrap="squar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Complémentaire prévoyance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AEB502A5-639C-5932-BB28-75A1921FFB83}"/>
              </a:ext>
            </a:extLst>
          </p:cNvPr>
          <p:cNvSpPr txBox="1"/>
          <p:nvPr/>
        </p:nvSpPr>
        <p:spPr>
          <a:xfrm>
            <a:off x="9415791" y="4010277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2 ans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2E26E72-965F-2746-E500-A028BDD012FD}"/>
              </a:ext>
            </a:extLst>
          </p:cNvPr>
          <p:cNvSpPr txBox="1"/>
          <p:nvPr/>
        </p:nvSpPr>
        <p:spPr>
          <a:xfrm>
            <a:off x="9448083" y="3198413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112F131-AB47-8E42-8303-69DB32FC5E1A}"/>
              </a:ext>
            </a:extLst>
          </p:cNvPr>
          <p:cNvSpPr/>
          <p:nvPr/>
        </p:nvSpPr>
        <p:spPr bwMode="auto">
          <a:xfrm>
            <a:off x="6495297" y="4286774"/>
            <a:ext cx="692785" cy="12015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9FCEF47-CB54-DF0B-103E-C4AB28CFC003}"/>
              </a:ext>
            </a:extLst>
          </p:cNvPr>
          <p:cNvSpPr/>
          <p:nvPr/>
        </p:nvSpPr>
        <p:spPr bwMode="auto">
          <a:xfrm>
            <a:off x="6491738" y="3126657"/>
            <a:ext cx="696344" cy="12015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C05AD51D-07B8-B220-BD2C-31B5C6AE02ED}"/>
              </a:ext>
            </a:extLst>
          </p:cNvPr>
          <p:cNvSpPr txBox="1"/>
          <p:nvPr/>
        </p:nvSpPr>
        <p:spPr>
          <a:xfrm>
            <a:off x="6613426" y="4733717"/>
            <a:ext cx="556353" cy="290602"/>
          </a:xfrm>
          <a:prstGeom prst="rect">
            <a:avLst/>
          </a:prstGeom>
          <a:noFill/>
        </p:spPr>
        <p:txBody>
          <a:bodyPr vert="horz"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STATUTAIRE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2F21F6C0-0A4F-B197-8044-8A6179C48073}"/>
              </a:ext>
            </a:extLst>
          </p:cNvPr>
          <p:cNvSpPr txBox="1"/>
          <p:nvPr/>
        </p:nvSpPr>
        <p:spPr>
          <a:xfrm>
            <a:off x="6470471" y="5206342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2 ans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DDD3A209-3525-691E-B71A-E6A7DF62611F}"/>
              </a:ext>
            </a:extLst>
          </p:cNvPr>
          <p:cNvSpPr txBox="1"/>
          <p:nvPr/>
        </p:nvSpPr>
        <p:spPr>
          <a:xfrm>
            <a:off x="6517075" y="4415741"/>
            <a:ext cx="64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4928435A-EE1E-F48C-2509-141B80FD560E}"/>
              </a:ext>
            </a:extLst>
          </p:cNvPr>
          <p:cNvSpPr txBox="1"/>
          <p:nvPr/>
        </p:nvSpPr>
        <p:spPr>
          <a:xfrm>
            <a:off x="6502750" y="3537652"/>
            <a:ext cx="689490" cy="341689"/>
          </a:xfrm>
          <a:prstGeom prst="rect">
            <a:avLst/>
          </a:prstGeom>
          <a:noFill/>
        </p:spPr>
        <p:txBody>
          <a:bodyPr vert="horz" wrap="squar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Complémentaire prévoyance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626270A3-C0E8-9755-7599-2EBEB569DAC2}"/>
              </a:ext>
            </a:extLst>
          </p:cNvPr>
          <p:cNvSpPr txBox="1"/>
          <p:nvPr/>
        </p:nvSpPr>
        <p:spPr>
          <a:xfrm>
            <a:off x="6466897" y="4010277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2 ans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032FBE4E-64ED-4737-8591-6018FEFB1F72}"/>
              </a:ext>
            </a:extLst>
          </p:cNvPr>
          <p:cNvSpPr txBox="1"/>
          <p:nvPr/>
        </p:nvSpPr>
        <p:spPr>
          <a:xfrm>
            <a:off x="6499189" y="3198413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350AF3C-A5FC-B086-E292-BAE12A4043AB}"/>
              </a:ext>
            </a:extLst>
          </p:cNvPr>
          <p:cNvSpPr/>
          <p:nvPr/>
        </p:nvSpPr>
        <p:spPr bwMode="auto">
          <a:xfrm>
            <a:off x="3433646" y="4286053"/>
            <a:ext cx="692785" cy="12015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EB19108-98D5-EEBD-DC1E-BBB91BC78FF2}"/>
              </a:ext>
            </a:extLst>
          </p:cNvPr>
          <p:cNvSpPr/>
          <p:nvPr/>
        </p:nvSpPr>
        <p:spPr bwMode="auto">
          <a:xfrm>
            <a:off x="3430087" y="3249378"/>
            <a:ext cx="696344" cy="107815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02252118-C44A-AA3B-8BAE-0DD515383DC6}"/>
              </a:ext>
            </a:extLst>
          </p:cNvPr>
          <p:cNvSpPr txBox="1"/>
          <p:nvPr/>
        </p:nvSpPr>
        <p:spPr>
          <a:xfrm>
            <a:off x="3551775" y="4732996"/>
            <a:ext cx="556353" cy="290602"/>
          </a:xfrm>
          <a:prstGeom prst="rect">
            <a:avLst/>
          </a:prstGeom>
          <a:noFill/>
        </p:spPr>
        <p:txBody>
          <a:bodyPr vert="horz" wrap="square" lIns="0" tIns="91440" rIns="0" bIns="0" rtlCol="0">
            <a:normAutofit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STATUTAIRE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C86E528F-88FF-1796-27FA-696C677D65D1}"/>
              </a:ext>
            </a:extLst>
          </p:cNvPr>
          <p:cNvSpPr txBox="1"/>
          <p:nvPr/>
        </p:nvSpPr>
        <p:spPr>
          <a:xfrm>
            <a:off x="3408820" y="5205621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9 mois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00B662FD-9568-E039-BDA3-E51CC9C7B504}"/>
              </a:ext>
            </a:extLst>
          </p:cNvPr>
          <p:cNvSpPr txBox="1"/>
          <p:nvPr/>
        </p:nvSpPr>
        <p:spPr>
          <a:xfrm>
            <a:off x="3455424" y="4415020"/>
            <a:ext cx="64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6D782D1C-19A1-D65D-A29C-86E641F0CE8B}"/>
              </a:ext>
            </a:extLst>
          </p:cNvPr>
          <p:cNvSpPr txBox="1"/>
          <p:nvPr/>
        </p:nvSpPr>
        <p:spPr>
          <a:xfrm>
            <a:off x="3441099" y="3536931"/>
            <a:ext cx="689490" cy="341689"/>
          </a:xfrm>
          <a:prstGeom prst="rect">
            <a:avLst/>
          </a:prstGeom>
          <a:noFill/>
        </p:spPr>
        <p:txBody>
          <a:bodyPr vert="horz" wrap="squar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Complémentaire prévoyance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C31286D4-DEE6-5B37-DD57-E5FA30D97BF7}"/>
              </a:ext>
            </a:extLst>
          </p:cNvPr>
          <p:cNvSpPr txBox="1"/>
          <p:nvPr/>
        </p:nvSpPr>
        <p:spPr>
          <a:xfrm>
            <a:off x="3405246" y="4009556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9 mois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0924D875-CE3E-1CB1-0887-864C70483230}"/>
              </a:ext>
            </a:extLst>
          </p:cNvPr>
          <p:cNvSpPr txBox="1"/>
          <p:nvPr/>
        </p:nvSpPr>
        <p:spPr>
          <a:xfrm>
            <a:off x="3437538" y="3197692"/>
            <a:ext cx="6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1C29B0A-F725-111F-E27A-E591160BAB0C}"/>
              </a:ext>
            </a:extLst>
          </p:cNvPr>
          <p:cNvSpPr/>
          <p:nvPr/>
        </p:nvSpPr>
        <p:spPr bwMode="auto">
          <a:xfrm>
            <a:off x="9357207" y="113799"/>
            <a:ext cx="2723535" cy="1201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i="0" u="sng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MEMO</a:t>
            </a:r>
            <a:r>
              <a:rPr lang="fr-FR" sz="12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: </a:t>
            </a:r>
          </a:p>
          <a:p>
            <a:r>
              <a:rPr lang="fr-FR" sz="1200" b="1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Statutaire :  </a:t>
            </a:r>
          </a:p>
          <a:p>
            <a:r>
              <a:rPr lang="fr-FR" sz="12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  <a:r>
              <a:rPr lang="fr-FR" sz="12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aintien du salaire par l’employeur</a:t>
            </a:r>
          </a:p>
          <a:p>
            <a:r>
              <a:rPr lang="fr-FR" sz="12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Complémentaire prévoyance : </a:t>
            </a:r>
          </a:p>
          <a:p>
            <a:r>
              <a:rPr lang="fr-FR" sz="12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Complément de salaire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BE9F9A-F4B5-7518-C83C-782313887204}"/>
              </a:ext>
            </a:extLst>
          </p:cNvPr>
          <p:cNvSpPr txBox="1"/>
          <p:nvPr/>
        </p:nvSpPr>
        <p:spPr>
          <a:xfrm>
            <a:off x="189995" y="5682257"/>
            <a:ext cx="1188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Depuis le 1</a:t>
            </a:r>
            <a:r>
              <a:rPr lang="fr-FR" sz="1400" baseline="30000" dirty="0"/>
              <a:t>er</a:t>
            </a:r>
            <a:r>
              <a:rPr lang="fr-FR" sz="1400" dirty="0"/>
              <a:t> mars 2025, les fonctionnaires (à temps complet, partiel ou à temps incomplet) en maladie ordinaire perçoivent </a:t>
            </a:r>
            <a:r>
              <a:rPr lang="fr-FR" sz="1400" b="1" u="sng" dirty="0"/>
              <a:t>90%</a:t>
            </a:r>
            <a:r>
              <a:rPr lang="fr-FR" sz="1400" dirty="0"/>
              <a:t> de leur TIB, NBI, CTI pendant les 3 premiers mois</a:t>
            </a:r>
          </a:p>
        </p:txBody>
      </p:sp>
    </p:spTree>
    <p:extLst>
      <p:ext uri="{BB962C8B-B14F-4D97-AF65-F5344CB8AC3E}">
        <p14:creationId xmlns:p14="http://schemas.microsoft.com/office/powerpoint/2010/main" val="403236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E9869-8460-7682-2F05-639A1186C4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15EBA-07A7-65DF-8728-64C728E5E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513198"/>
            <a:ext cx="3200400" cy="91440"/>
          </a:xfrm>
        </p:spPr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4C9D2BE-0484-3DCD-8313-4E553B04BA8C}"/>
              </a:ext>
            </a:extLst>
          </p:cNvPr>
          <p:cNvSpPr txBox="1">
            <a:spLocks/>
          </p:cNvSpPr>
          <p:nvPr/>
        </p:nvSpPr>
        <p:spPr>
          <a:xfrm>
            <a:off x="457200" y="457199"/>
            <a:ext cx="1124712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Les caractéristiques du marché</a:t>
            </a:r>
          </a:p>
        </p:txBody>
      </p:sp>
      <p:grpSp>
        <p:nvGrpSpPr>
          <p:cNvPr id="9" name="Group 36">
            <a:extLst>
              <a:ext uri="{FF2B5EF4-FFF2-40B4-BE49-F238E27FC236}">
                <a16:creationId xmlns:a16="http://schemas.microsoft.com/office/drawing/2014/main" id="{86A73784-A0A0-D517-7649-36416E0C7D6F}"/>
              </a:ext>
            </a:extLst>
          </p:cNvPr>
          <p:cNvGrpSpPr/>
          <p:nvPr/>
        </p:nvGrpSpPr>
        <p:grpSpPr>
          <a:xfrm>
            <a:off x="2752718" y="2948238"/>
            <a:ext cx="6686564" cy="3342630"/>
            <a:chOff x="2017714" y="2203817"/>
            <a:chExt cx="8158161" cy="4078287"/>
          </a:xfrm>
        </p:grpSpPr>
        <p:sp>
          <p:nvSpPr>
            <p:cNvPr id="10" name="Freeform: Shape 71">
              <a:extLst>
                <a:ext uri="{FF2B5EF4-FFF2-40B4-BE49-F238E27FC236}">
                  <a16:creationId xmlns:a16="http://schemas.microsoft.com/office/drawing/2014/main" id="{6EF75779-32BF-976B-A881-42C427AB3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703" y="4190224"/>
              <a:ext cx="2442172" cy="2091880"/>
            </a:xfrm>
            <a:custGeom>
              <a:avLst/>
              <a:gdLst>
                <a:gd name="connsiteX0" fmla="*/ 1895699 w 2442172"/>
                <a:gd name="connsiteY0" fmla="*/ 0 h 2038350"/>
                <a:gd name="connsiteX1" fmla="*/ 2442172 w 2442172"/>
                <a:gd name="connsiteY1" fmla="*/ 2038350 h 2038350"/>
                <a:gd name="connsiteX2" fmla="*/ 2146887 w 2442172"/>
                <a:gd name="connsiteY2" fmla="*/ 2038350 h 2038350"/>
                <a:gd name="connsiteX3" fmla="*/ 254578 w 2442172"/>
                <a:gd name="connsiteY3" fmla="*/ 2038350 h 2038350"/>
                <a:gd name="connsiteX4" fmla="*/ 244826 w 2442172"/>
                <a:gd name="connsiteY4" fmla="*/ 1845234 h 2038350"/>
                <a:gd name="connsiteX5" fmla="*/ 26206 w 2442172"/>
                <a:gd name="connsiteY5" fmla="*/ 1136729 h 2038350"/>
                <a:gd name="connsiteX6" fmla="*/ 0 w 2442172"/>
                <a:gd name="connsiteY6" fmla="*/ 1093592 h 2038350"/>
                <a:gd name="connsiteX7" fmla="*/ 1639966 w 2442172"/>
                <a:gd name="connsiteY7" fmla="*/ 147528 h 2038350"/>
                <a:gd name="connsiteX0" fmla="*/ 1895699 w 2442172"/>
                <a:gd name="connsiteY0" fmla="*/ 53530 h 2091880"/>
                <a:gd name="connsiteX1" fmla="*/ 2442172 w 2442172"/>
                <a:gd name="connsiteY1" fmla="*/ 2091880 h 2091880"/>
                <a:gd name="connsiteX2" fmla="*/ 2146887 w 2442172"/>
                <a:gd name="connsiteY2" fmla="*/ 2091880 h 2091880"/>
                <a:gd name="connsiteX3" fmla="*/ 254578 w 2442172"/>
                <a:gd name="connsiteY3" fmla="*/ 2091880 h 2091880"/>
                <a:gd name="connsiteX4" fmla="*/ 244826 w 2442172"/>
                <a:gd name="connsiteY4" fmla="*/ 1898764 h 2091880"/>
                <a:gd name="connsiteX5" fmla="*/ 26206 w 2442172"/>
                <a:gd name="connsiteY5" fmla="*/ 1190259 h 2091880"/>
                <a:gd name="connsiteX6" fmla="*/ 0 w 2442172"/>
                <a:gd name="connsiteY6" fmla="*/ 1147122 h 2091880"/>
                <a:gd name="connsiteX7" fmla="*/ 1497091 w 2442172"/>
                <a:gd name="connsiteY7" fmla="*/ 10558 h 2091880"/>
                <a:gd name="connsiteX8" fmla="*/ 1895699 w 2442172"/>
                <a:gd name="connsiteY8" fmla="*/ 53530 h 20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2172" h="2091880">
                  <a:moveTo>
                    <a:pt x="1895699" y="53530"/>
                  </a:moveTo>
                  <a:cubicBezTo>
                    <a:pt x="2253536" y="673186"/>
                    <a:pt x="2442172" y="1376249"/>
                    <a:pt x="2442172" y="2091880"/>
                  </a:cubicBezTo>
                  <a:lnTo>
                    <a:pt x="2146887" y="2091880"/>
                  </a:lnTo>
                  <a:lnTo>
                    <a:pt x="254578" y="2091880"/>
                  </a:lnTo>
                  <a:lnTo>
                    <a:pt x="244826" y="1898764"/>
                  </a:lnTo>
                  <a:cubicBezTo>
                    <a:pt x="218985" y="1644310"/>
                    <a:pt x="142730" y="1404760"/>
                    <a:pt x="26206" y="1190259"/>
                  </a:cubicBezTo>
                  <a:lnTo>
                    <a:pt x="0" y="1147122"/>
                  </a:lnTo>
                  <a:cubicBezTo>
                    <a:pt x="546655" y="831767"/>
                    <a:pt x="950436" y="325913"/>
                    <a:pt x="1497091" y="10558"/>
                  </a:cubicBezTo>
                  <a:cubicBezTo>
                    <a:pt x="1582335" y="-38618"/>
                    <a:pt x="1810455" y="102706"/>
                    <a:pt x="1895699" y="53530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: Shape 73">
              <a:extLst>
                <a:ext uri="{FF2B5EF4-FFF2-40B4-BE49-F238E27FC236}">
                  <a16:creationId xmlns:a16="http://schemas.microsoft.com/office/drawing/2014/main" id="{F58A27DD-AB2E-D5B2-EA0B-7D5137E5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559" y="2749917"/>
              <a:ext cx="2588217" cy="2587254"/>
            </a:xfrm>
            <a:custGeom>
              <a:avLst/>
              <a:gdLst>
                <a:gd name="connsiteX0" fmla="*/ 1094595 w 2588217"/>
                <a:gd name="connsiteY0" fmla="*/ 0 h 2587254"/>
                <a:gd name="connsiteX1" fmla="*/ 2588217 w 2588217"/>
                <a:gd name="connsiteY1" fmla="*/ 1493112 h 2587254"/>
                <a:gd name="connsiteX2" fmla="*/ 2331907 w 2588217"/>
                <a:gd name="connsiteY2" fmla="*/ 1641010 h 2587254"/>
                <a:gd name="connsiteX3" fmla="*/ 692038 w 2588217"/>
                <a:gd name="connsiteY3" fmla="*/ 2587254 h 2587254"/>
                <a:gd name="connsiteX4" fmla="*/ 623566 w 2588217"/>
                <a:gd name="connsiteY4" fmla="*/ 2474545 h 2587254"/>
                <a:gd name="connsiteX5" fmla="*/ 112444 w 2588217"/>
                <a:gd name="connsiteY5" fmla="*/ 1963423 h 2587254"/>
                <a:gd name="connsiteX6" fmla="*/ 0 w 2588217"/>
                <a:gd name="connsiteY6" fmla="*/ 1895111 h 2587254"/>
                <a:gd name="connsiteX7" fmla="*/ 946943 w 2588217"/>
                <a:gd name="connsiteY7" fmla="*/ 255636 h 2587254"/>
                <a:gd name="connsiteX0" fmla="*/ 1094595 w 2588217"/>
                <a:gd name="connsiteY0" fmla="*/ 0 h 2587254"/>
                <a:gd name="connsiteX1" fmla="*/ 2588217 w 2588217"/>
                <a:gd name="connsiteY1" fmla="*/ 1493112 h 2587254"/>
                <a:gd name="connsiteX2" fmla="*/ 2331907 w 2588217"/>
                <a:gd name="connsiteY2" fmla="*/ 1641010 h 2587254"/>
                <a:gd name="connsiteX3" fmla="*/ 692038 w 2588217"/>
                <a:gd name="connsiteY3" fmla="*/ 2587254 h 2587254"/>
                <a:gd name="connsiteX4" fmla="*/ 623566 w 2588217"/>
                <a:gd name="connsiteY4" fmla="*/ 2474545 h 2587254"/>
                <a:gd name="connsiteX5" fmla="*/ 112444 w 2588217"/>
                <a:gd name="connsiteY5" fmla="*/ 1963423 h 2587254"/>
                <a:gd name="connsiteX6" fmla="*/ 0 w 2588217"/>
                <a:gd name="connsiteY6" fmla="*/ 1895111 h 2587254"/>
                <a:gd name="connsiteX7" fmla="*/ 804068 w 2588217"/>
                <a:gd name="connsiteY7" fmla="*/ 188961 h 2587254"/>
                <a:gd name="connsiteX8" fmla="*/ 1094595 w 2588217"/>
                <a:gd name="connsiteY8" fmla="*/ 0 h 258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8217" h="2587254">
                  <a:moveTo>
                    <a:pt x="1094595" y="0"/>
                  </a:moveTo>
                  <a:cubicBezTo>
                    <a:pt x="1715063" y="358134"/>
                    <a:pt x="2229961" y="872855"/>
                    <a:pt x="2588217" y="1493112"/>
                  </a:cubicBezTo>
                  <a:lnTo>
                    <a:pt x="2331907" y="1641010"/>
                  </a:lnTo>
                  <a:lnTo>
                    <a:pt x="692038" y="2587254"/>
                  </a:lnTo>
                  <a:lnTo>
                    <a:pt x="623566" y="2474545"/>
                  </a:lnTo>
                  <a:cubicBezTo>
                    <a:pt x="487542" y="2273203"/>
                    <a:pt x="313786" y="2099448"/>
                    <a:pt x="112444" y="1963423"/>
                  </a:cubicBezTo>
                  <a:lnTo>
                    <a:pt x="0" y="1895111"/>
                  </a:lnTo>
                  <a:cubicBezTo>
                    <a:pt x="315648" y="1348619"/>
                    <a:pt x="488420" y="735453"/>
                    <a:pt x="804068" y="188961"/>
                  </a:cubicBezTo>
                  <a:cubicBezTo>
                    <a:pt x="853285" y="103749"/>
                    <a:pt x="1045378" y="85212"/>
                    <a:pt x="1094595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: Shape 74">
              <a:extLst>
                <a:ext uri="{FF2B5EF4-FFF2-40B4-BE49-F238E27FC236}">
                  <a16:creationId xmlns:a16="http://schemas.microsoft.com/office/drawing/2014/main" id="{7172763F-F008-0973-13A1-FC31D7534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5" y="2203817"/>
              <a:ext cx="2259013" cy="2441192"/>
            </a:xfrm>
            <a:custGeom>
              <a:avLst/>
              <a:gdLst>
                <a:gd name="connsiteX0" fmla="*/ 0 w 2039938"/>
                <a:gd name="connsiteY0" fmla="*/ 0 h 2441192"/>
                <a:gd name="connsiteX1" fmla="*/ 2039938 w 2039938"/>
                <a:gd name="connsiteY1" fmla="*/ 546312 h 2441192"/>
                <a:gd name="connsiteX2" fmla="*/ 1892436 w 2039938"/>
                <a:gd name="connsiteY2" fmla="*/ 801699 h 2441192"/>
                <a:gd name="connsiteX3" fmla="*/ 945526 w 2039938"/>
                <a:gd name="connsiteY3" fmla="*/ 2441192 h 2441192"/>
                <a:gd name="connsiteX4" fmla="*/ 901981 w 2039938"/>
                <a:gd name="connsiteY4" fmla="*/ 2414738 h 2441192"/>
                <a:gd name="connsiteX5" fmla="*/ 193476 w 2039938"/>
                <a:gd name="connsiteY5" fmla="*/ 2196118 h 2441192"/>
                <a:gd name="connsiteX6" fmla="*/ 0 w 2039938"/>
                <a:gd name="connsiteY6" fmla="*/ 2186348 h 2441192"/>
                <a:gd name="connsiteX7" fmla="*/ 0 w 2039938"/>
                <a:gd name="connsiteY7" fmla="*/ 294048 h 2441192"/>
                <a:gd name="connsiteX0" fmla="*/ 219075 w 2259013"/>
                <a:gd name="connsiteY0" fmla="*/ 0 h 2441192"/>
                <a:gd name="connsiteX1" fmla="*/ 2259013 w 2259013"/>
                <a:gd name="connsiteY1" fmla="*/ 546312 h 2441192"/>
                <a:gd name="connsiteX2" fmla="*/ 2111511 w 2259013"/>
                <a:gd name="connsiteY2" fmla="*/ 801699 h 2441192"/>
                <a:gd name="connsiteX3" fmla="*/ 1164601 w 2259013"/>
                <a:gd name="connsiteY3" fmla="*/ 2441192 h 2441192"/>
                <a:gd name="connsiteX4" fmla="*/ 1121056 w 2259013"/>
                <a:gd name="connsiteY4" fmla="*/ 2414738 h 2441192"/>
                <a:gd name="connsiteX5" fmla="*/ 412551 w 2259013"/>
                <a:gd name="connsiteY5" fmla="*/ 2196118 h 2441192"/>
                <a:gd name="connsiteX6" fmla="*/ 219075 w 2259013"/>
                <a:gd name="connsiteY6" fmla="*/ 2186348 h 2441192"/>
                <a:gd name="connsiteX7" fmla="*/ 0 w 2259013"/>
                <a:gd name="connsiteY7" fmla="*/ 379773 h 2441192"/>
                <a:gd name="connsiteX8" fmla="*/ 219075 w 2259013"/>
                <a:gd name="connsiteY8" fmla="*/ 0 h 244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013" h="2441192">
                  <a:moveTo>
                    <a:pt x="219075" y="0"/>
                  </a:moveTo>
                  <a:cubicBezTo>
                    <a:pt x="935512" y="0"/>
                    <a:pt x="1638991" y="188580"/>
                    <a:pt x="2259013" y="546312"/>
                  </a:cubicBezTo>
                  <a:lnTo>
                    <a:pt x="2111511" y="801699"/>
                  </a:lnTo>
                  <a:lnTo>
                    <a:pt x="1164601" y="2441192"/>
                  </a:lnTo>
                  <a:lnTo>
                    <a:pt x="1121056" y="2414738"/>
                  </a:lnTo>
                  <a:cubicBezTo>
                    <a:pt x="906556" y="2298215"/>
                    <a:pt x="667005" y="2221959"/>
                    <a:pt x="412551" y="2196118"/>
                  </a:cubicBezTo>
                  <a:lnTo>
                    <a:pt x="219075" y="2186348"/>
                  </a:lnTo>
                  <a:cubicBezTo>
                    <a:pt x="219075" y="1555581"/>
                    <a:pt x="0" y="1010540"/>
                    <a:pt x="0" y="379773"/>
                  </a:cubicBezTo>
                  <a:cubicBezTo>
                    <a:pt x="0" y="281757"/>
                    <a:pt x="219075" y="98016"/>
                    <a:pt x="219075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75">
              <a:extLst>
                <a:ext uri="{FF2B5EF4-FFF2-40B4-BE49-F238E27FC236}">
                  <a16:creationId xmlns:a16="http://schemas.microsoft.com/office/drawing/2014/main" id="{A66040BA-45BD-3701-87F8-FE7923385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723" y="2203817"/>
              <a:ext cx="2101277" cy="2440860"/>
            </a:xfrm>
            <a:custGeom>
              <a:avLst/>
              <a:gdLst>
                <a:gd name="connsiteX0" fmla="*/ 2038350 w 2038350"/>
                <a:gd name="connsiteY0" fmla="*/ 0 h 2440860"/>
                <a:gd name="connsiteX1" fmla="*/ 2038350 w 2038350"/>
                <a:gd name="connsiteY1" fmla="*/ 294048 h 2440860"/>
                <a:gd name="connsiteX2" fmla="*/ 2038350 w 2038350"/>
                <a:gd name="connsiteY2" fmla="*/ 2186348 h 2440860"/>
                <a:gd name="connsiteX3" fmla="*/ 2038349 w 2038350"/>
                <a:gd name="connsiteY3" fmla="*/ 2186348 h 2440860"/>
                <a:gd name="connsiteX4" fmla="*/ 1136367 w 2038350"/>
                <a:gd name="connsiteY4" fmla="*/ 2414738 h 2440860"/>
                <a:gd name="connsiteX5" fmla="*/ 1093369 w 2038350"/>
                <a:gd name="connsiteY5" fmla="*/ 2440860 h 2440860"/>
                <a:gd name="connsiteX6" fmla="*/ 147020 w 2038350"/>
                <a:gd name="connsiteY6" fmla="*/ 801062 h 2440860"/>
                <a:gd name="connsiteX7" fmla="*/ 0 w 2038350"/>
                <a:gd name="connsiteY7" fmla="*/ 546312 h 2440860"/>
                <a:gd name="connsiteX8" fmla="*/ 2038350 w 2038350"/>
                <a:gd name="connsiteY8" fmla="*/ 0 h 2440860"/>
                <a:gd name="connsiteX0" fmla="*/ 2101277 w 2101277"/>
                <a:gd name="connsiteY0" fmla="*/ 0 h 2440860"/>
                <a:gd name="connsiteX1" fmla="*/ 2101277 w 2101277"/>
                <a:gd name="connsiteY1" fmla="*/ 294048 h 2440860"/>
                <a:gd name="connsiteX2" fmla="*/ 2101277 w 2101277"/>
                <a:gd name="connsiteY2" fmla="*/ 2186348 h 2440860"/>
                <a:gd name="connsiteX3" fmla="*/ 2101276 w 2101277"/>
                <a:gd name="connsiteY3" fmla="*/ 2186348 h 2440860"/>
                <a:gd name="connsiteX4" fmla="*/ 1199294 w 2101277"/>
                <a:gd name="connsiteY4" fmla="*/ 2414738 h 2440860"/>
                <a:gd name="connsiteX5" fmla="*/ 1156296 w 2101277"/>
                <a:gd name="connsiteY5" fmla="*/ 2440860 h 2440860"/>
                <a:gd name="connsiteX6" fmla="*/ 9922 w 2101277"/>
                <a:gd name="connsiteY6" fmla="*/ 943937 h 2440860"/>
                <a:gd name="connsiteX7" fmla="*/ 62927 w 2101277"/>
                <a:gd name="connsiteY7" fmla="*/ 546312 h 2440860"/>
                <a:gd name="connsiteX8" fmla="*/ 2101277 w 2101277"/>
                <a:gd name="connsiteY8" fmla="*/ 0 h 24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1277" h="2440860">
                  <a:moveTo>
                    <a:pt x="2101277" y="0"/>
                  </a:moveTo>
                  <a:lnTo>
                    <a:pt x="2101277" y="294048"/>
                  </a:lnTo>
                  <a:lnTo>
                    <a:pt x="2101277" y="2186348"/>
                  </a:lnTo>
                  <a:lnTo>
                    <a:pt x="2101276" y="2186348"/>
                  </a:lnTo>
                  <a:cubicBezTo>
                    <a:pt x="1774686" y="2186348"/>
                    <a:pt x="1467420" y="2269084"/>
                    <a:pt x="1199294" y="2414738"/>
                  </a:cubicBezTo>
                  <a:lnTo>
                    <a:pt x="1156296" y="2440860"/>
                  </a:lnTo>
                  <a:lnTo>
                    <a:pt x="9922" y="943937"/>
                  </a:lnTo>
                  <a:cubicBezTo>
                    <a:pt x="-39085" y="859020"/>
                    <a:pt x="111934" y="631229"/>
                    <a:pt x="62927" y="546312"/>
                  </a:cubicBezTo>
                  <a:cubicBezTo>
                    <a:pt x="682583" y="188580"/>
                    <a:pt x="1385646" y="0"/>
                    <a:pt x="210127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76">
              <a:extLst>
                <a:ext uri="{FF2B5EF4-FFF2-40B4-BE49-F238E27FC236}">
                  <a16:creationId xmlns:a16="http://schemas.microsoft.com/office/drawing/2014/main" id="{552831D1-5AA2-AAF1-347B-7ABB96FB0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2749917"/>
              <a:ext cx="2587001" cy="2586939"/>
            </a:xfrm>
            <a:custGeom>
              <a:avLst/>
              <a:gdLst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569734 w 2587001"/>
                <a:gd name="connsiteY2" fmla="*/ 295857 h 2586939"/>
                <a:gd name="connsiteX3" fmla="*/ 1467663 w 2587001"/>
                <a:gd name="connsiteY3" fmla="*/ 362163 h 2586939"/>
                <a:gd name="connsiteX4" fmla="*/ 1467663 w 2587001"/>
                <a:gd name="connsiteY4" fmla="*/ 362163 h 2586939"/>
                <a:gd name="connsiteX5" fmla="*/ 1569735 w 2587001"/>
                <a:gd name="connsiteY5" fmla="*/ 295857 h 2586939"/>
                <a:gd name="connsiteX6" fmla="*/ 1640439 w 2587001"/>
                <a:gd name="connsiteY6" fmla="*/ 255204 h 2586939"/>
                <a:gd name="connsiteX7" fmla="*/ 2587001 w 2587001"/>
                <a:gd name="connsiteY7" fmla="*/ 1894886 h 2586939"/>
                <a:gd name="connsiteX8" fmla="*/ 2474185 w 2587001"/>
                <a:gd name="connsiteY8" fmla="*/ 1963423 h 2586939"/>
                <a:gd name="connsiteX9" fmla="*/ 1963063 w 2587001"/>
                <a:gd name="connsiteY9" fmla="*/ 2474545 h 2586939"/>
                <a:gd name="connsiteX10" fmla="*/ 1894783 w 2587001"/>
                <a:gd name="connsiteY10" fmla="*/ 2586939 h 2586939"/>
                <a:gd name="connsiteX11" fmla="*/ 255090 w 2587001"/>
                <a:gd name="connsiteY11" fmla="*/ 1640371 h 2586939"/>
                <a:gd name="connsiteX12" fmla="*/ 295497 w 2587001"/>
                <a:gd name="connsiteY12" fmla="*/ 1570095 h 2586939"/>
                <a:gd name="connsiteX13" fmla="*/ 341529 w 2587001"/>
                <a:gd name="connsiteY13" fmla="*/ 1499234 h 2586939"/>
                <a:gd name="connsiteX14" fmla="*/ 341528 w 2587001"/>
                <a:gd name="connsiteY14" fmla="*/ 1499234 h 2586939"/>
                <a:gd name="connsiteX15" fmla="*/ 295496 w 2587001"/>
                <a:gd name="connsiteY15" fmla="*/ 1570095 h 2586939"/>
                <a:gd name="connsiteX16" fmla="*/ 255089 w 2587001"/>
                <a:gd name="connsiteY16" fmla="*/ 1640371 h 2586939"/>
                <a:gd name="connsiteX17" fmla="*/ 0 w 2587001"/>
                <a:gd name="connsiteY17" fmla="*/ 1493112 h 2586939"/>
                <a:gd name="connsiteX18" fmla="*/ 1493113 w 2587001"/>
                <a:gd name="connsiteY18" fmla="*/ 0 h 2586939"/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569734 w 2587001"/>
                <a:gd name="connsiteY2" fmla="*/ 295857 h 2586939"/>
                <a:gd name="connsiteX3" fmla="*/ 1467663 w 2587001"/>
                <a:gd name="connsiteY3" fmla="*/ 362163 h 2586939"/>
                <a:gd name="connsiteX4" fmla="*/ 1467663 w 2587001"/>
                <a:gd name="connsiteY4" fmla="*/ 362163 h 2586939"/>
                <a:gd name="connsiteX5" fmla="*/ 1569735 w 2587001"/>
                <a:gd name="connsiteY5" fmla="*/ 295857 h 2586939"/>
                <a:gd name="connsiteX6" fmla="*/ 1640439 w 2587001"/>
                <a:gd name="connsiteY6" fmla="*/ 255204 h 2586939"/>
                <a:gd name="connsiteX7" fmla="*/ 2587001 w 2587001"/>
                <a:gd name="connsiteY7" fmla="*/ 1894886 h 2586939"/>
                <a:gd name="connsiteX8" fmla="*/ 2474185 w 2587001"/>
                <a:gd name="connsiteY8" fmla="*/ 1963423 h 2586939"/>
                <a:gd name="connsiteX9" fmla="*/ 1963063 w 2587001"/>
                <a:gd name="connsiteY9" fmla="*/ 2474545 h 2586939"/>
                <a:gd name="connsiteX10" fmla="*/ 1894783 w 2587001"/>
                <a:gd name="connsiteY10" fmla="*/ 2586939 h 2586939"/>
                <a:gd name="connsiteX11" fmla="*/ 255090 w 2587001"/>
                <a:gd name="connsiteY11" fmla="*/ 1640371 h 2586939"/>
                <a:gd name="connsiteX12" fmla="*/ 295497 w 2587001"/>
                <a:gd name="connsiteY12" fmla="*/ 1570095 h 2586939"/>
                <a:gd name="connsiteX13" fmla="*/ 341529 w 2587001"/>
                <a:gd name="connsiteY13" fmla="*/ 1499234 h 2586939"/>
                <a:gd name="connsiteX14" fmla="*/ 295496 w 2587001"/>
                <a:gd name="connsiteY14" fmla="*/ 1570095 h 2586939"/>
                <a:gd name="connsiteX15" fmla="*/ 255089 w 2587001"/>
                <a:gd name="connsiteY15" fmla="*/ 1640371 h 2586939"/>
                <a:gd name="connsiteX16" fmla="*/ 0 w 2587001"/>
                <a:gd name="connsiteY16" fmla="*/ 1493112 h 2586939"/>
                <a:gd name="connsiteX17" fmla="*/ 1493113 w 2587001"/>
                <a:gd name="connsiteY17" fmla="*/ 0 h 2586939"/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569734 w 2587001"/>
                <a:gd name="connsiteY2" fmla="*/ 295857 h 2586939"/>
                <a:gd name="connsiteX3" fmla="*/ 1467663 w 2587001"/>
                <a:gd name="connsiteY3" fmla="*/ 362163 h 2586939"/>
                <a:gd name="connsiteX4" fmla="*/ 1467663 w 2587001"/>
                <a:gd name="connsiteY4" fmla="*/ 362163 h 2586939"/>
                <a:gd name="connsiteX5" fmla="*/ 1569735 w 2587001"/>
                <a:gd name="connsiteY5" fmla="*/ 295857 h 2586939"/>
                <a:gd name="connsiteX6" fmla="*/ 1640439 w 2587001"/>
                <a:gd name="connsiteY6" fmla="*/ 255204 h 2586939"/>
                <a:gd name="connsiteX7" fmla="*/ 2587001 w 2587001"/>
                <a:gd name="connsiteY7" fmla="*/ 1894886 h 2586939"/>
                <a:gd name="connsiteX8" fmla="*/ 2474185 w 2587001"/>
                <a:gd name="connsiteY8" fmla="*/ 1963423 h 2586939"/>
                <a:gd name="connsiteX9" fmla="*/ 1963063 w 2587001"/>
                <a:gd name="connsiteY9" fmla="*/ 2474545 h 2586939"/>
                <a:gd name="connsiteX10" fmla="*/ 1894783 w 2587001"/>
                <a:gd name="connsiteY10" fmla="*/ 2586939 h 2586939"/>
                <a:gd name="connsiteX11" fmla="*/ 255090 w 2587001"/>
                <a:gd name="connsiteY11" fmla="*/ 1640371 h 2586939"/>
                <a:gd name="connsiteX12" fmla="*/ 295497 w 2587001"/>
                <a:gd name="connsiteY12" fmla="*/ 1570095 h 2586939"/>
                <a:gd name="connsiteX13" fmla="*/ 295496 w 2587001"/>
                <a:gd name="connsiteY13" fmla="*/ 1570095 h 2586939"/>
                <a:gd name="connsiteX14" fmla="*/ 255089 w 2587001"/>
                <a:gd name="connsiteY14" fmla="*/ 1640371 h 2586939"/>
                <a:gd name="connsiteX15" fmla="*/ 0 w 2587001"/>
                <a:gd name="connsiteY15" fmla="*/ 1493112 h 2586939"/>
                <a:gd name="connsiteX16" fmla="*/ 1493113 w 2587001"/>
                <a:gd name="connsiteY16" fmla="*/ 0 h 2586939"/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569734 w 2587001"/>
                <a:gd name="connsiteY2" fmla="*/ 295857 h 2586939"/>
                <a:gd name="connsiteX3" fmla="*/ 1467663 w 2587001"/>
                <a:gd name="connsiteY3" fmla="*/ 362163 h 2586939"/>
                <a:gd name="connsiteX4" fmla="*/ 1467663 w 2587001"/>
                <a:gd name="connsiteY4" fmla="*/ 362163 h 2586939"/>
                <a:gd name="connsiteX5" fmla="*/ 1569735 w 2587001"/>
                <a:gd name="connsiteY5" fmla="*/ 295857 h 2586939"/>
                <a:gd name="connsiteX6" fmla="*/ 1640439 w 2587001"/>
                <a:gd name="connsiteY6" fmla="*/ 255204 h 2586939"/>
                <a:gd name="connsiteX7" fmla="*/ 2587001 w 2587001"/>
                <a:gd name="connsiteY7" fmla="*/ 1894886 h 2586939"/>
                <a:gd name="connsiteX8" fmla="*/ 2474185 w 2587001"/>
                <a:gd name="connsiteY8" fmla="*/ 1963423 h 2586939"/>
                <a:gd name="connsiteX9" fmla="*/ 1963063 w 2587001"/>
                <a:gd name="connsiteY9" fmla="*/ 2474545 h 2586939"/>
                <a:gd name="connsiteX10" fmla="*/ 1894783 w 2587001"/>
                <a:gd name="connsiteY10" fmla="*/ 2586939 h 2586939"/>
                <a:gd name="connsiteX11" fmla="*/ 255090 w 2587001"/>
                <a:gd name="connsiteY11" fmla="*/ 1640371 h 2586939"/>
                <a:gd name="connsiteX12" fmla="*/ 295497 w 2587001"/>
                <a:gd name="connsiteY12" fmla="*/ 1570095 h 2586939"/>
                <a:gd name="connsiteX13" fmla="*/ 255089 w 2587001"/>
                <a:gd name="connsiteY13" fmla="*/ 1640371 h 2586939"/>
                <a:gd name="connsiteX14" fmla="*/ 0 w 2587001"/>
                <a:gd name="connsiteY14" fmla="*/ 1493112 h 2586939"/>
                <a:gd name="connsiteX15" fmla="*/ 1493113 w 2587001"/>
                <a:gd name="connsiteY15" fmla="*/ 0 h 2586939"/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569734 w 2587001"/>
                <a:gd name="connsiteY2" fmla="*/ 295857 h 2586939"/>
                <a:gd name="connsiteX3" fmla="*/ 1467663 w 2587001"/>
                <a:gd name="connsiteY3" fmla="*/ 362163 h 2586939"/>
                <a:gd name="connsiteX4" fmla="*/ 1467663 w 2587001"/>
                <a:gd name="connsiteY4" fmla="*/ 362163 h 2586939"/>
                <a:gd name="connsiteX5" fmla="*/ 1569735 w 2587001"/>
                <a:gd name="connsiteY5" fmla="*/ 295857 h 2586939"/>
                <a:gd name="connsiteX6" fmla="*/ 1640439 w 2587001"/>
                <a:gd name="connsiteY6" fmla="*/ 255204 h 2586939"/>
                <a:gd name="connsiteX7" fmla="*/ 2587001 w 2587001"/>
                <a:gd name="connsiteY7" fmla="*/ 1894886 h 2586939"/>
                <a:gd name="connsiteX8" fmla="*/ 2474185 w 2587001"/>
                <a:gd name="connsiteY8" fmla="*/ 1963423 h 2586939"/>
                <a:gd name="connsiteX9" fmla="*/ 1963063 w 2587001"/>
                <a:gd name="connsiteY9" fmla="*/ 2474545 h 2586939"/>
                <a:gd name="connsiteX10" fmla="*/ 1894783 w 2587001"/>
                <a:gd name="connsiteY10" fmla="*/ 2586939 h 2586939"/>
                <a:gd name="connsiteX11" fmla="*/ 255090 w 2587001"/>
                <a:gd name="connsiteY11" fmla="*/ 1640371 h 2586939"/>
                <a:gd name="connsiteX12" fmla="*/ 255089 w 2587001"/>
                <a:gd name="connsiteY12" fmla="*/ 1640371 h 2586939"/>
                <a:gd name="connsiteX13" fmla="*/ 0 w 2587001"/>
                <a:gd name="connsiteY13" fmla="*/ 1493112 h 2586939"/>
                <a:gd name="connsiteX14" fmla="*/ 1493113 w 2587001"/>
                <a:gd name="connsiteY14" fmla="*/ 0 h 2586939"/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569734 w 2587001"/>
                <a:gd name="connsiteY2" fmla="*/ 295857 h 2586939"/>
                <a:gd name="connsiteX3" fmla="*/ 1467663 w 2587001"/>
                <a:gd name="connsiteY3" fmla="*/ 362163 h 2586939"/>
                <a:gd name="connsiteX4" fmla="*/ 1467663 w 2587001"/>
                <a:gd name="connsiteY4" fmla="*/ 362163 h 2586939"/>
                <a:gd name="connsiteX5" fmla="*/ 1569735 w 2587001"/>
                <a:gd name="connsiteY5" fmla="*/ 295857 h 2586939"/>
                <a:gd name="connsiteX6" fmla="*/ 1640439 w 2587001"/>
                <a:gd name="connsiteY6" fmla="*/ 255204 h 2586939"/>
                <a:gd name="connsiteX7" fmla="*/ 2587001 w 2587001"/>
                <a:gd name="connsiteY7" fmla="*/ 1894886 h 2586939"/>
                <a:gd name="connsiteX8" fmla="*/ 2474185 w 2587001"/>
                <a:gd name="connsiteY8" fmla="*/ 1963423 h 2586939"/>
                <a:gd name="connsiteX9" fmla="*/ 1963063 w 2587001"/>
                <a:gd name="connsiteY9" fmla="*/ 2474545 h 2586939"/>
                <a:gd name="connsiteX10" fmla="*/ 1894783 w 2587001"/>
                <a:gd name="connsiteY10" fmla="*/ 2586939 h 2586939"/>
                <a:gd name="connsiteX11" fmla="*/ 255090 w 2587001"/>
                <a:gd name="connsiteY11" fmla="*/ 1640371 h 2586939"/>
                <a:gd name="connsiteX12" fmla="*/ 178889 w 2587001"/>
                <a:gd name="connsiteY12" fmla="*/ 1830871 h 2586939"/>
                <a:gd name="connsiteX13" fmla="*/ 0 w 2587001"/>
                <a:gd name="connsiteY13" fmla="*/ 1493112 h 2586939"/>
                <a:gd name="connsiteX14" fmla="*/ 1493113 w 2587001"/>
                <a:gd name="connsiteY14" fmla="*/ 0 h 2586939"/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569734 w 2587001"/>
                <a:gd name="connsiteY2" fmla="*/ 295857 h 2586939"/>
                <a:gd name="connsiteX3" fmla="*/ 1467663 w 2587001"/>
                <a:gd name="connsiteY3" fmla="*/ 362163 h 2586939"/>
                <a:gd name="connsiteX4" fmla="*/ 1467663 w 2587001"/>
                <a:gd name="connsiteY4" fmla="*/ 362163 h 2586939"/>
                <a:gd name="connsiteX5" fmla="*/ 1569735 w 2587001"/>
                <a:gd name="connsiteY5" fmla="*/ 295857 h 2586939"/>
                <a:gd name="connsiteX6" fmla="*/ 1640439 w 2587001"/>
                <a:gd name="connsiteY6" fmla="*/ 255204 h 2586939"/>
                <a:gd name="connsiteX7" fmla="*/ 2587001 w 2587001"/>
                <a:gd name="connsiteY7" fmla="*/ 1894886 h 2586939"/>
                <a:gd name="connsiteX8" fmla="*/ 2474185 w 2587001"/>
                <a:gd name="connsiteY8" fmla="*/ 1963423 h 2586939"/>
                <a:gd name="connsiteX9" fmla="*/ 1963063 w 2587001"/>
                <a:gd name="connsiteY9" fmla="*/ 2474545 h 2586939"/>
                <a:gd name="connsiteX10" fmla="*/ 1894783 w 2587001"/>
                <a:gd name="connsiteY10" fmla="*/ 2586939 h 2586939"/>
                <a:gd name="connsiteX11" fmla="*/ 178889 w 2587001"/>
                <a:gd name="connsiteY11" fmla="*/ 1830871 h 2586939"/>
                <a:gd name="connsiteX12" fmla="*/ 0 w 2587001"/>
                <a:gd name="connsiteY12" fmla="*/ 1493112 h 2586939"/>
                <a:gd name="connsiteX13" fmla="*/ 1493113 w 2587001"/>
                <a:gd name="connsiteY13" fmla="*/ 0 h 2586939"/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569734 w 2587001"/>
                <a:gd name="connsiteY2" fmla="*/ 295857 h 2586939"/>
                <a:gd name="connsiteX3" fmla="*/ 1467663 w 2587001"/>
                <a:gd name="connsiteY3" fmla="*/ 362163 h 2586939"/>
                <a:gd name="connsiteX4" fmla="*/ 1569735 w 2587001"/>
                <a:gd name="connsiteY4" fmla="*/ 295857 h 2586939"/>
                <a:gd name="connsiteX5" fmla="*/ 1640439 w 2587001"/>
                <a:gd name="connsiteY5" fmla="*/ 255204 h 2586939"/>
                <a:gd name="connsiteX6" fmla="*/ 2587001 w 2587001"/>
                <a:gd name="connsiteY6" fmla="*/ 1894886 h 2586939"/>
                <a:gd name="connsiteX7" fmla="*/ 2474185 w 2587001"/>
                <a:gd name="connsiteY7" fmla="*/ 1963423 h 2586939"/>
                <a:gd name="connsiteX8" fmla="*/ 1963063 w 2587001"/>
                <a:gd name="connsiteY8" fmla="*/ 2474545 h 2586939"/>
                <a:gd name="connsiteX9" fmla="*/ 1894783 w 2587001"/>
                <a:gd name="connsiteY9" fmla="*/ 2586939 h 2586939"/>
                <a:gd name="connsiteX10" fmla="*/ 178889 w 2587001"/>
                <a:gd name="connsiteY10" fmla="*/ 1830871 h 2586939"/>
                <a:gd name="connsiteX11" fmla="*/ 0 w 2587001"/>
                <a:gd name="connsiteY11" fmla="*/ 1493112 h 2586939"/>
                <a:gd name="connsiteX12" fmla="*/ 1493113 w 2587001"/>
                <a:gd name="connsiteY12" fmla="*/ 0 h 2586939"/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569734 w 2587001"/>
                <a:gd name="connsiteY2" fmla="*/ 295857 h 2586939"/>
                <a:gd name="connsiteX3" fmla="*/ 1569735 w 2587001"/>
                <a:gd name="connsiteY3" fmla="*/ 295857 h 2586939"/>
                <a:gd name="connsiteX4" fmla="*/ 1640439 w 2587001"/>
                <a:gd name="connsiteY4" fmla="*/ 255204 h 2586939"/>
                <a:gd name="connsiteX5" fmla="*/ 2587001 w 2587001"/>
                <a:gd name="connsiteY5" fmla="*/ 1894886 h 2586939"/>
                <a:gd name="connsiteX6" fmla="*/ 2474185 w 2587001"/>
                <a:gd name="connsiteY6" fmla="*/ 1963423 h 2586939"/>
                <a:gd name="connsiteX7" fmla="*/ 1963063 w 2587001"/>
                <a:gd name="connsiteY7" fmla="*/ 2474545 h 2586939"/>
                <a:gd name="connsiteX8" fmla="*/ 1894783 w 2587001"/>
                <a:gd name="connsiteY8" fmla="*/ 2586939 h 2586939"/>
                <a:gd name="connsiteX9" fmla="*/ 178889 w 2587001"/>
                <a:gd name="connsiteY9" fmla="*/ 1830871 h 2586939"/>
                <a:gd name="connsiteX10" fmla="*/ 0 w 2587001"/>
                <a:gd name="connsiteY10" fmla="*/ 1493112 h 2586939"/>
                <a:gd name="connsiteX11" fmla="*/ 1493113 w 2587001"/>
                <a:gd name="connsiteY11" fmla="*/ 0 h 2586939"/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569734 w 2587001"/>
                <a:gd name="connsiteY2" fmla="*/ 295857 h 2586939"/>
                <a:gd name="connsiteX3" fmla="*/ 1640439 w 2587001"/>
                <a:gd name="connsiteY3" fmla="*/ 255204 h 2586939"/>
                <a:gd name="connsiteX4" fmla="*/ 2587001 w 2587001"/>
                <a:gd name="connsiteY4" fmla="*/ 1894886 h 2586939"/>
                <a:gd name="connsiteX5" fmla="*/ 2474185 w 2587001"/>
                <a:gd name="connsiteY5" fmla="*/ 1963423 h 2586939"/>
                <a:gd name="connsiteX6" fmla="*/ 1963063 w 2587001"/>
                <a:gd name="connsiteY6" fmla="*/ 2474545 h 2586939"/>
                <a:gd name="connsiteX7" fmla="*/ 1894783 w 2587001"/>
                <a:gd name="connsiteY7" fmla="*/ 2586939 h 2586939"/>
                <a:gd name="connsiteX8" fmla="*/ 178889 w 2587001"/>
                <a:gd name="connsiteY8" fmla="*/ 1830871 h 2586939"/>
                <a:gd name="connsiteX9" fmla="*/ 0 w 2587001"/>
                <a:gd name="connsiteY9" fmla="*/ 1493112 h 2586939"/>
                <a:gd name="connsiteX10" fmla="*/ 1493113 w 2587001"/>
                <a:gd name="connsiteY10" fmla="*/ 0 h 2586939"/>
                <a:gd name="connsiteX0" fmla="*/ 1493113 w 2587001"/>
                <a:gd name="connsiteY0" fmla="*/ 0 h 2586939"/>
                <a:gd name="connsiteX1" fmla="*/ 1640438 w 2587001"/>
                <a:gd name="connsiteY1" fmla="*/ 255204 h 2586939"/>
                <a:gd name="connsiteX2" fmla="*/ 1640439 w 2587001"/>
                <a:gd name="connsiteY2" fmla="*/ 255204 h 2586939"/>
                <a:gd name="connsiteX3" fmla="*/ 2587001 w 2587001"/>
                <a:gd name="connsiteY3" fmla="*/ 1894886 h 2586939"/>
                <a:gd name="connsiteX4" fmla="*/ 2474185 w 2587001"/>
                <a:gd name="connsiteY4" fmla="*/ 1963423 h 2586939"/>
                <a:gd name="connsiteX5" fmla="*/ 1963063 w 2587001"/>
                <a:gd name="connsiteY5" fmla="*/ 2474545 h 2586939"/>
                <a:gd name="connsiteX6" fmla="*/ 1894783 w 2587001"/>
                <a:gd name="connsiteY6" fmla="*/ 2586939 h 2586939"/>
                <a:gd name="connsiteX7" fmla="*/ 178889 w 2587001"/>
                <a:gd name="connsiteY7" fmla="*/ 1830871 h 2586939"/>
                <a:gd name="connsiteX8" fmla="*/ 0 w 2587001"/>
                <a:gd name="connsiteY8" fmla="*/ 1493112 h 2586939"/>
                <a:gd name="connsiteX9" fmla="*/ 1493113 w 2587001"/>
                <a:gd name="connsiteY9" fmla="*/ 0 h 258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7001" h="2586939">
                  <a:moveTo>
                    <a:pt x="1493113" y="0"/>
                  </a:moveTo>
                  <a:lnTo>
                    <a:pt x="1640438" y="255204"/>
                  </a:lnTo>
                  <a:lnTo>
                    <a:pt x="1640439" y="255204"/>
                  </a:lnTo>
                  <a:lnTo>
                    <a:pt x="2587001" y="1894886"/>
                  </a:lnTo>
                  <a:lnTo>
                    <a:pt x="2474185" y="1963423"/>
                  </a:lnTo>
                  <a:cubicBezTo>
                    <a:pt x="2272843" y="2099448"/>
                    <a:pt x="2099088" y="2273203"/>
                    <a:pt x="1963063" y="2474545"/>
                  </a:cubicBezTo>
                  <a:lnTo>
                    <a:pt x="1894783" y="2586939"/>
                  </a:lnTo>
                  <a:lnTo>
                    <a:pt x="178889" y="1830871"/>
                  </a:lnTo>
                  <a:lnTo>
                    <a:pt x="0" y="1493112"/>
                  </a:lnTo>
                  <a:cubicBezTo>
                    <a:pt x="358134" y="872855"/>
                    <a:pt x="872856" y="358134"/>
                    <a:pt x="1493113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77">
              <a:extLst>
                <a:ext uri="{FF2B5EF4-FFF2-40B4-BE49-F238E27FC236}">
                  <a16:creationId xmlns:a16="http://schemas.microsoft.com/office/drawing/2014/main" id="{4AD16A80-97B2-7041-1393-9D19C62CE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4" y="4243754"/>
              <a:ext cx="2440755" cy="2038350"/>
            </a:xfrm>
            <a:custGeom>
              <a:avLst/>
              <a:gdLst>
                <a:gd name="connsiteX0" fmla="*/ 546312 w 2440755"/>
                <a:gd name="connsiteY0" fmla="*/ 0 h 2038350"/>
                <a:gd name="connsiteX1" fmla="*/ 800947 w 2440755"/>
                <a:gd name="connsiteY1" fmla="*/ 146954 h 2038350"/>
                <a:gd name="connsiteX2" fmla="*/ 800947 w 2440755"/>
                <a:gd name="connsiteY2" fmla="*/ 146955 h 2038350"/>
                <a:gd name="connsiteX3" fmla="*/ 2440755 w 2440755"/>
                <a:gd name="connsiteY3" fmla="*/ 1093309 h 2038350"/>
                <a:gd name="connsiteX4" fmla="*/ 2414376 w 2440755"/>
                <a:gd name="connsiteY4" fmla="*/ 1136729 h 2038350"/>
                <a:gd name="connsiteX5" fmla="*/ 2195756 w 2440755"/>
                <a:gd name="connsiteY5" fmla="*/ 1845234 h 2038350"/>
                <a:gd name="connsiteX6" fmla="*/ 2186004 w 2440755"/>
                <a:gd name="connsiteY6" fmla="*/ 2038350 h 2038350"/>
                <a:gd name="connsiteX7" fmla="*/ 293696 w 2440755"/>
                <a:gd name="connsiteY7" fmla="*/ 2038350 h 2038350"/>
                <a:gd name="connsiteX8" fmla="*/ 293695 w 2440755"/>
                <a:gd name="connsiteY8" fmla="*/ 2038350 h 2038350"/>
                <a:gd name="connsiteX9" fmla="*/ 0 w 2440755"/>
                <a:gd name="connsiteY9" fmla="*/ 2038350 h 2038350"/>
                <a:gd name="connsiteX10" fmla="*/ 546312 w 2440755"/>
                <a:gd name="connsiteY10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0755" h="2038350">
                  <a:moveTo>
                    <a:pt x="546312" y="0"/>
                  </a:moveTo>
                  <a:lnTo>
                    <a:pt x="800947" y="146954"/>
                  </a:lnTo>
                  <a:lnTo>
                    <a:pt x="800947" y="146955"/>
                  </a:lnTo>
                  <a:lnTo>
                    <a:pt x="2440755" y="1093309"/>
                  </a:lnTo>
                  <a:lnTo>
                    <a:pt x="2414376" y="1136729"/>
                  </a:lnTo>
                  <a:cubicBezTo>
                    <a:pt x="2297853" y="1351230"/>
                    <a:pt x="2221597" y="1590780"/>
                    <a:pt x="2195756" y="1845234"/>
                  </a:cubicBezTo>
                  <a:lnTo>
                    <a:pt x="2186004" y="2038350"/>
                  </a:lnTo>
                  <a:lnTo>
                    <a:pt x="293696" y="2038350"/>
                  </a:lnTo>
                  <a:lnTo>
                    <a:pt x="293695" y="2038350"/>
                  </a:lnTo>
                  <a:lnTo>
                    <a:pt x="0" y="2038350"/>
                  </a:lnTo>
                  <a:cubicBezTo>
                    <a:pt x="0" y="1322719"/>
                    <a:pt x="188580" y="619656"/>
                    <a:pt x="54631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471324DC-0B8C-65CC-1EFD-C21EADE1A99D}"/>
                </a:ext>
              </a:extLst>
            </p:cNvPr>
            <p:cNvSpPr txBox="1"/>
            <p:nvPr/>
          </p:nvSpPr>
          <p:spPr>
            <a:xfrm>
              <a:off x="4572988" y="4865891"/>
              <a:ext cx="2926080" cy="41306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noProof="1"/>
                <a:t>Contrat Statutaire </a:t>
              </a: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E524BBD7-CE6C-3770-3E24-E6349B3C8277}"/>
                </a:ext>
              </a:extLst>
            </p:cNvPr>
            <p:cNvSpPr/>
            <p:nvPr/>
          </p:nvSpPr>
          <p:spPr bwMode="auto">
            <a:xfrm>
              <a:off x="2392026" y="4786403"/>
              <a:ext cx="1420394" cy="1420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2F84C4EF-60E9-AD83-F0DB-92A8C83DE3E1}"/>
                </a:ext>
              </a:extLst>
            </p:cNvPr>
            <p:cNvSpPr/>
            <p:nvPr/>
          </p:nvSpPr>
          <p:spPr bwMode="auto">
            <a:xfrm>
              <a:off x="3213100" y="3387598"/>
              <a:ext cx="1420394" cy="1420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BB7FA014-DD92-4BF5-EDB3-F8C71B0DBFD1}"/>
                </a:ext>
              </a:extLst>
            </p:cNvPr>
            <p:cNvSpPr/>
            <p:nvPr/>
          </p:nvSpPr>
          <p:spPr bwMode="auto">
            <a:xfrm>
              <a:off x="4615253" y="2593839"/>
              <a:ext cx="1420394" cy="1420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210A6CDA-4E80-73E7-14C7-DA230460C481}"/>
                </a:ext>
              </a:extLst>
            </p:cNvPr>
            <p:cNvSpPr/>
            <p:nvPr/>
          </p:nvSpPr>
          <p:spPr bwMode="auto">
            <a:xfrm>
              <a:off x="6183349" y="2605972"/>
              <a:ext cx="1420394" cy="1420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F10852BB-60D3-165D-DC10-11E53853D63D}"/>
                </a:ext>
              </a:extLst>
            </p:cNvPr>
            <p:cNvSpPr/>
            <p:nvPr/>
          </p:nvSpPr>
          <p:spPr bwMode="auto">
            <a:xfrm>
              <a:off x="7558506" y="3392727"/>
              <a:ext cx="1420394" cy="1420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CD7101B1-BF81-06EA-0A67-A04192C72BB2}"/>
                </a:ext>
              </a:extLst>
            </p:cNvPr>
            <p:cNvSpPr/>
            <p:nvPr/>
          </p:nvSpPr>
          <p:spPr bwMode="auto">
            <a:xfrm>
              <a:off x="8379580" y="4786403"/>
              <a:ext cx="1420394" cy="1420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3" name="TextBox 37">
            <a:extLst>
              <a:ext uri="{FF2B5EF4-FFF2-40B4-BE49-F238E27FC236}">
                <a16:creationId xmlns:a16="http://schemas.microsoft.com/office/drawing/2014/main" id="{55BFEA10-22FF-A9F4-A587-5B7B028D7DB4}"/>
              </a:ext>
            </a:extLst>
          </p:cNvPr>
          <p:cNvSpPr txBox="1"/>
          <p:nvPr/>
        </p:nvSpPr>
        <p:spPr>
          <a:xfrm>
            <a:off x="8818185" y="2921510"/>
            <a:ext cx="2680643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Type de contrat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E34AF248-56E5-396B-E29A-3FB173D58982}"/>
              </a:ext>
            </a:extLst>
          </p:cNvPr>
          <p:cNvSpPr txBox="1"/>
          <p:nvPr/>
        </p:nvSpPr>
        <p:spPr>
          <a:xfrm>
            <a:off x="8880806" y="3312732"/>
            <a:ext cx="295693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noProof="1"/>
              <a:t>Il s’agit d’un contrat à </a:t>
            </a:r>
            <a:r>
              <a:rPr lang="en-US" sz="1200" b="1" noProof="1">
                <a:solidFill>
                  <a:schemeClr val="tx2"/>
                </a:solidFill>
              </a:rPr>
              <a:t>CAPITALISATION</a:t>
            </a:r>
            <a:r>
              <a:rPr lang="en-US" sz="1200" noProof="1"/>
              <a:t> avec revalorisation des prestations après résiliation 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4A910683-821E-8633-DFBF-0D1FA9C8D587}"/>
              </a:ext>
            </a:extLst>
          </p:cNvPr>
          <p:cNvSpPr txBox="1"/>
          <p:nvPr/>
        </p:nvSpPr>
        <p:spPr>
          <a:xfrm>
            <a:off x="951050" y="3175636"/>
            <a:ext cx="2663847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Population assurée</a:t>
            </a:r>
          </a:p>
        </p:txBody>
      </p:sp>
      <p:sp>
        <p:nvSpPr>
          <p:cNvPr id="26" name="TextBox 40">
            <a:extLst>
              <a:ext uri="{FF2B5EF4-FFF2-40B4-BE49-F238E27FC236}">
                <a16:creationId xmlns:a16="http://schemas.microsoft.com/office/drawing/2014/main" id="{9ED947B5-5138-497C-ED64-C02C65C0EC2E}"/>
              </a:ext>
            </a:extLst>
          </p:cNvPr>
          <p:cNvSpPr txBox="1"/>
          <p:nvPr/>
        </p:nvSpPr>
        <p:spPr>
          <a:xfrm>
            <a:off x="951050" y="3513452"/>
            <a:ext cx="266384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noProof="1"/>
              <a:t>Agents </a:t>
            </a:r>
            <a:r>
              <a:rPr lang="en-US" sz="1200" b="1" noProof="1">
                <a:solidFill>
                  <a:schemeClr val="tx2"/>
                </a:solidFill>
              </a:rPr>
              <a:t>CNRACL et/ou IRCANTEC</a:t>
            </a:r>
          </a:p>
        </p:txBody>
      </p:sp>
      <p:sp>
        <p:nvSpPr>
          <p:cNvPr id="27" name="TextBox 41">
            <a:extLst>
              <a:ext uri="{FF2B5EF4-FFF2-40B4-BE49-F238E27FC236}">
                <a16:creationId xmlns:a16="http://schemas.microsoft.com/office/drawing/2014/main" id="{E0600D83-9EF0-EFA9-23D0-23328DF80A7D}"/>
              </a:ext>
            </a:extLst>
          </p:cNvPr>
          <p:cNvSpPr txBox="1"/>
          <p:nvPr/>
        </p:nvSpPr>
        <p:spPr>
          <a:xfrm>
            <a:off x="9570429" y="4184455"/>
            <a:ext cx="2010439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Franchises et modifications</a:t>
            </a:r>
          </a:p>
        </p:txBody>
      </p:sp>
      <p:sp>
        <p:nvSpPr>
          <p:cNvPr id="28" name="TextBox 42">
            <a:extLst>
              <a:ext uri="{FF2B5EF4-FFF2-40B4-BE49-F238E27FC236}">
                <a16:creationId xmlns:a16="http://schemas.microsoft.com/office/drawing/2014/main" id="{F8D30317-33F0-7745-EDD4-9F80BBC35A5B}"/>
              </a:ext>
            </a:extLst>
          </p:cNvPr>
          <p:cNvSpPr txBox="1"/>
          <p:nvPr/>
        </p:nvSpPr>
        <p:spPr>
          <a:xfrm>
            <a:off x="9419377" y="4852612"/>
            <a:ext cx="2772623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noProof="1">
                <a:solidFill>
                  <a:schemeClr val="tx2"/>
                </a:solidFill>
              </a:rPr>
              <a:t>Pas de réapplication de la franhise </a:t>
            </a:r>
            <a:r>
              <a:rPr lang="en-US" sz="1200" noProof="1"/>
              <a:t>MO en cas de requalification en LMLD</a:t>
            </a:r>
          </a:p>
          <a:p>
            <a:pPr marL="171450" indent="-171450">
              <a:buFontTx/>
              <a:buChar char="-"/>
            </a:pPr>
            <a:endParaRPr lang="en-US" sz="600" noProof="1"/>
          </a:p>
          <a:p>
            <a:pPr marL="171450" indent="-171450">
              <a:buFontTx/>
              <a:buChar char="-"/>
            </a:pPr>
            <a:r>
              <a:rPr lang="en-US" sz="1200" noProof="1"/>
              <a:t>La franchise et l’assiette sont </a:t>
            </a:r>
            <a:r>
              <a:rPr lang="en-US" sz="1200" b="1" noProof="1">
                <a:solidFill>
                  <a:schemeClr val="tx2"/>
                </a:solidFill>
              </a:rPr>
              <a:t>modifiables</a:t>
            </a:r>
            <a:r>
              <a:rPr lang="en-US" sz="1200" noProof="1"/>
              <a:t> à chaque échéance avec un </a:t>
            </a:r>
            <a:r>
              <a:rPr lang="en-US" sz="1200" b="1" noProof="1">
                <a:solidFill>
                  <a:schemeClr val="tx2"/>
                </a:solidFill>
              </a:rPr>
              <a:t>préavis de 2 mois  </a:t>
            </a:r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67B98763-EBD6-8D87-F056-73E50E595BCD}"/>
              </a:ext>
            </a:extLst>
          </p:cNvPr>
          <p:cNvSpPr txBox="1"/>
          <p:nvPr/>
        </p:nvSpPr>
        <p:spPr>
          <a:xfrm>
            <a:off x="166498" y="4475275"/>
            <a:ext cx="2199930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Assureur</a:t>
            </a: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36945CF4-9A5C-C2D1-B398-DC4E153C9A14}"/>
              </a:ext>
            </a:extLst>
          </p:cNvPr>
          <p:cNvSpPr txBox="1"/>
          <p:nvPr/>
        </p:nvSpPr>
        <p:spPr>
          <a:xfrm>
            <a:off x="156615" y="4804435"/>
            <a:ext cx="288495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noProof="1"/>
              <a:t>Le contrat est assuré par </a:t>
            </a:r>
            <a:r>
              <a:rPr lang="en-US" sz="1200" b="1" noProof="1">
                <a:solidFill>
                  <a:schemeClr val="tx2"/>
                </a:solidFill>
              </a:rPr>
              <a:t>CNP Assurances</a:t>
            </a:r>
          </a:p>
        </p:txBody>
      </p:sp>
      <p:pic>
        <p:nvPicPr>
          <p:cNvPr id="35" name="Picture 52" descr="Icon&#10;&#10;Description automatically generated">
            <a:extLst>
              <a:ext uri="{FF2B5EF4-FFF2-40B4-BE49-F238E27FC236}">
                <a16:creationId xmlns:a16="http://schemas.microsoft.com/office/drawing/2014/main" id="{345356AA-3BE6-283A-B2AB-32B3092E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72" y="5328750"/>
            <a:ext cx="694854" cy="694854"/>
          </a:xfrm>
          <a:prstGeom prst="rect">
            <a:avLst/>
          </a:prstGeom>
        </p:spPr>
      </p:pic>
      <p:sp>
        <p:nvSpPr>
          <p:cNvPr id="43" name="TextBox 39">
            <a:extLst>
              <a:ext uri="{FF2B5EF4-FFF2-40B4-BE49-F238E27FC236}">
                <a16:creationId xmlns:a16="http://schemas.microsoft.com/office/drawing/2014/main" id="{6F623EEE-4990-6F07-DC1F-79AB0C55BC23}"/>
              </a:ext>
            </a:extLst>
          </p:cNvPr>
          <p:cNvSpPr txBox="1"/>
          <p:nvPr/>
        </p:nvSpPr>
        <p:spPr>
          <a:xfrm>
            <a:off x="2057400" y="1265605"/>
            <a:ext cx="3459636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Durée du marché et Préavis</a:t>
            </a:r>
          </a:p>
        </p:txBody>
      </p:sp>
      <p:sp>
        <p:nvSpPr>
          <p:cNvPr id="44" name="TextBox 40">
            <a:extLst>
              <a:ext uri="{FF2B5EF4-FFF2-40B4-BE49-F238E27FC236}">
                <a16:creationId xmlns:a16="http://schemas.microsoft.com/office/drawing/2014/main" id="{F03E29F4-10CC-9C4D-BFEB-3E903D5FA20E}"/>
              </a:ext>
            </a:extLst>
          </p:cNvPr>
          <p:cNvSpPr txBox="1"/>
          <p:nvPr/>
        </p:nvSpPr>
        <p:spPr>
          <a:xfrm>
            <a:off x="2089354" y="1588204"/>
            <a:ext cx="2663847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noProof="1"/>
              <a:t>La durée du marché est de </a:t>
            </a:r>
            <a:r>
              <a:rPr lang="en-US" sz="1200" b="1" noProof="1">
                <a:solidFill>
                  <a:schemeClr val="tx2"/>
                </a:solidFill>
              </a:rPr>
              <a:t>4 ans </a:t>
            </a:r>
            <a:endParaRPr lang="en-US" sz="1200" noProof="1"/>
          </a:p>
          <a:p>
            <a:r>
              <a:rPr lang="en-US" sz="1200" noProof="1"/>
              <a:t>Du 01/01/2026 au 31/12/2029</a:t>
            </a:r>
          </a:p>
          <a:p>
            <a:endParaRPr lang="en-US" sz="600" noProof="1"/>
          </a:p>
          <a:p>
            <a:r>
              <a:rPr lang="en-US" sz="1200" noProof="1"/>
              <a:t>La période de préavis est de </a:t>
            </a:r>
            <a:r>
              <a:rPr lang="en-US" sz="1200" b="1" noProof="1"/>
              <a:t>4 mois pour les collectivités </a:t>
            </a:r>
          </a:p>
        </p:txBody>
      </p:sp>
      <p:sp>
        <p:nvSpPr>
          <p:cNvPr id="46" name="TextBox 37">
            <a:extLst>
              <a:ext uri="{FF2B5EF4-FFF2-40B4-BE49-F238E27FC236}">
                <a16:creationId xmlns:a16="http://schemas.microsoft.com/office/drawing/2014/main" id="{98D6A98A-149B-8180-A3B5-F56D8E592C3B}"/>
              </a:ext>
            </a:extLst>
          </p:cNvPr>
          <p:cNvSpPr txBox="1"/>
          <p:nvPr/>
        </p:nvSpPr>
        <p:spPr>
          <a:xfrm>
            <a:off x="6311048" y="925626"/>
            <a:ext cx="2680643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b="1" noProof="1"/>
              <a:t>Délais de déclaration 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AFABAC42-5D8B-9A87-8A09-942D7ACE8CE1}"/>
              </a:ext>
            </a:extLst>
          </p:cNvPr>
          <p:cNvSpPr txBox="1"/>
          <p:nvPr/>
        </p:nvSpPr>
        <p:spPr>
          <a:xfrm>
            <a:off x="6311048" y="1268409"/>
            <a:ext cx="3711170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noProof="1"/>
              <a:t>Pour toutes survenances à compter du 1er Janvier 2026 : </a:t>
            </a:r>
          </a:p>
          <a:p>
            <a:r>
              <a:rPr lang="en-US" sz="1200" b="1" noProof="1">
                <a:solidFill>
                  <a:srgbClr val="7030A0"/>
                </a:solidFill>
              </a:rPr>
              <a:t>Le délai de déclaration des sinistres est de 90 jours </a:t>
            </a:r>
          </a:p>
          <a:p>
            <a:r>
              <a:rPr lang="en-US" sz="1200" b="1" noProof="1">
                <a:solidFill>
                  <a:srgbClr val="7030A0"/>
                </a:solidFill>
              </a:rPr>
              <a:t>Le délai </a:t>
            </a:r>
            <a:r>
              <a:rPr lang="en-US" sz="1200" b="1" noProof="1">
                <a:solidFill>
                  <a:schemeClr val="tx2"/>
                </a:solidFill>
              </a:rPr>
              <a:t>de transmission des pièces justificatives est de 120 jours</a:t>
            </a:r>
          </a:p>
          <a:p>
            <a:r>
              <a:rPr lang="en-US" sz="1200" b="1" noProof="1">
                <a:solidFill>
                  <a:schemeClr val="tx2"/>
                </a:solidFill>
              </a:rPr>
              <a:t>Prescription biennale pour les frais de soins et funéraires consécutif à un AT/MP</a:t>
            </a:r>
          </a:p>
        </p:txBody>
      </p:sp>
      <p:pic>
        <p:nvPicPr>
          <p:cNvPr id="48" name="Picture 48">
            <a:extLst>
              <a:ext uri="{FF2B5EF4-FFF2-40B4-BE49-F238E27FC236}">
                <a16:creationId xmlns:a16="http://schemas.microsoft.com/office/drawing/2014/main" id="{6A191388-8C7D-E968-071D-9582D52F4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1090" y="4157759"/>
            <a:ext cx="694853" cy="694853"/>
          </a:xfrm>
          <a:prstGeom prst="rect">
            <a:avLst/>
          </a:prstGeom>
        </p:spPr>
      </p:pic>
      <p:pic>
        <p:nvPicPr>
          <p:cNvPr id="49" name="Picture 45">
            <a:extLst>
              <a:ext uri="{FF2B5EF4-FFF2-40B4-BE49-F238E27FC236}">
                <a16:creationId xmlns:a16="http://schemas.microsoft.com/office/drawing/2014/main" id="{06E07245-E396-1C7A-1BDD-451200089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062" y="5280379"/>
            <a:ext cx="762864" cy="762864"/>
          </a:xfrm>
          <a:prstGeom prst="rect">
            <a:avLst/>
          </a:prstGeom>
        </p:spPr>
      </p:pic>
      <p:pic>
        <p:nvPicPr>
          <p:cNvPr id="50" name="Picture 13">
            <a:extLst>
              <a:ext uri="{FF2B5EF4-FFF2-40B4-BE49-F238E27FC236}">
                <a16:creationId xmlns:a16="http://schemas.microsoft.com/office/drawing/2014/main" id="{68B05496-E8C1-4E93-9371-3082F5313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0779" y="3534543"/>
            <a:ext cx="689190" cy="689190"/>
          </a:xfrm>
          <a:prstGeom prst="rect">
            <a:avLst/>
          </a:prstGeom>
        </p:spPr>
      </p:pic>
      <p:pic>
        <p:nvPicPr>
          <p:cNvPr id="51" name="Picture 61">
            <a:extLst>
              <a:ext uri="{FF2B5EF4-FFF2-40B4-BE49-F238E27FC236}">
                <a16:creationId xmlns:a16="http://schemas.microsoft.com/office/drawing/2014/main" id="{5F7DBBD8-4341-081E-145B-C769C544C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6192" y="4138092"/>
            <a:ext cx="698227" cy="698227"/>
          </a:xfrm>
          <a:prstGeom prst="rect">
            <a:avLst/>
          </a:prstGeom>
        </p:spPr>
      </p:pic>
      <p:pic>
        <p:nvPicPr>
          <p:cNvPr id="52" name="Picture 60">
            <a:extLst>
              <a:ext uri="{FF2B5EF4-FFF2-40B4-BE49-F238E27FC236}">
                <a16:creationId xmlns:a16="http://schemas.microsoft.com/office/drawing/2014/main" id="{F4018699-DED9-F8CA-74E5-16EDB6994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168" y="3500881"/>
            <a:ext cx="698227" cy="6982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0998BF-7396-FAF3-4B92-307914772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7755" y="5468671"/>
            <a:ext cx="714999" cy="6972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F37718-AD7A-5C36-1C53-A11F7562A8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204" y="5291993"/>
            <a:ext cx="1046479" cy="7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E9869-8460-7682-2F05-639A1186C4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15EBA-07A7-65DF-8728-64C728E5E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4D4A2B9-4D62-23B2-1562-7AC4BF171E5D}"/>
              </a:ext>
            </a:extLst>
          </p:cNvPr>
          <p:cNvSpPr txBox="1">
            <a:spLocks/>
          </p:cNvSpPr>
          <p:nvPr/>
        </p:nvSpPr>
        <p:spPr>
          <a:xfrm>
            <a:off x="472440" y="629446"/>
            <a:ext cx="11247120" cy="3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2286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6858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292608" algn="l"/>
                <a:tab pos="585216" algn="l"/>
              </a:tabLst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+mj-lt"/>
              <a:buAutoNum type="arabicPeriod"/>
              <a:tabLst/>
              <a:defRPr sz="12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Collectivités jusqu’à 30 agents CNRACL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91DFE3F7-6228-6939-7D4C-523AFFD9EB30}"/>
              </a:ext>
            </a:extLst>
          </p:cNvPr>
          <p:cNvSpPr txBox="1">
            <a:spLocks/>
          </p:cNvSpPr>
          <p:nvPr/>
        </p:nvSpPr>
        <p:spPr>
          <a:xfrm>
            <a:off x="398528" y="153431"/>
            <a:ext cx="1124712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Les avantages de la mutualisation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B4568A-512F-A1D1-E8AF-E7249448F522}"/>
              </a:ext>
            </a:extLst>
          </p:cNvPr>
          <p:cNvSpPr/>
          <p:nvPr/>
        </p:nvSpPr>
        <p:spPr>
          <a:xfrm>
            <a:off x="1861761" y="1504589"/>
            <a:ext cx="7166921" cy="13139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tIns="49367" rIns="72000" bIns="49367" anchor="ctr"/>
          <a:lstStyle/>
          <a:p>
            <a:pPr marL="269875">
              <a:lnSpc>
                <a:spcPts val="1100"/>
              </a:lnSpc>
              <a:defRPr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" name="Pentagone 8">
            <a:extLst>
              <a:ext uri="{FF2B5EF4-FFF2-40B4-BE49-F238E27FC236}">
                <a16:creationId xmlns:a16="http://schemas.microsoft.com/office/drawing/2014/main" id="{23D1CA12-1AEA-6728-2B12-717278C7CCC7}"/>
              </a:ext>
            </a:extLst>
          </p:cNvPr>
          <p:cNvSpPr/>
          <p:nvPr/>
        </p:nvSpPr>
        <p:spPr>
          <a:xfrm>
            <a:off x="1856572" y="1504589"/>
            <a:ext cx="2044650" cy="1313917"/>
          </a:xfrm>
          <a:prstGeom prst="homePlate">
            <a:avLst/>
          </a:pr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/>
              <a:t>Les avantages du contrat groupe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857CA-C707-E7F2-547B-4B7C1DF819FA}"/>
              </a:ext>
            </a:extLst>
          </p:cNvPr>
          <p:cNvSpPr/>
          <p:nvPr/>
        </p:nvSpPr>
        <p:spPr>
          <a:xfrm>
            <a:off x="1881454" y="3090866"/>
            <a:ext cx="7166921" cy="13139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tIns="49367" rIns="72000" bIns="49367" anchor="ctr"/>
          <a:lstStyle/>
          <a:p>
            <a:pPr marL="269875">
              <a:lnSpc>
                <a:spcPts val="1100"/>
              </a:lnSpc>
              <a:defRPr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3" name="Pentagone 8">
            <a:extLst>
              <a:ext uri="{FF2B5EF4-FFF2-40B4-BE49-F238E27FC236}">
                <a16:creationId xmlns:a16="http://schemas.microsoft.com/office/drawing/2014/main" id="{3EE44AA5-A385-8FCB-EC4E-5828FF320793}"/>
              </a:ext>
            </a:extLst>
          </p:cNvPr>
          <p:cNvSpPr/>
          <p:nvPr/>
        </p:nvSpPr>
        <p:spPr>
          <a:xfrm>
            <a:off x="1861761" y="3075211"/>
            <a:ext cx="2044650" cy="1313917"/>
          </a:xfrm>
          <a:prstGeom prst="homePlate">
            <a:avLst/>
          </a:prstGeom>
          <a:solidFill>
            <a:schemeClr val="accent3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/>
              <a:t>Un cahier des charges précis et exigeant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B07C4-8544-1E7B-A537-E49D9C60F6BA}"/>
              </a:ext>
            </a:extLst>
          </p:cNvPr>
          <p:cNvSpPr/>
          <p:nvPr/>
        </p:nvSpPr>
        <p:spPr>
          <a:xfrm>
            <a:off x="1866950" y="4624471"/>
            <a:ext cx="7195930" cy="13139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tIns="49367" rIns="72000" bIns="49367" anchor="ctr"/>
          <a:lstStyle/>
          <a:p>
            <a:pPr marL="269875">
              <a:lnSpc>
                <a:spcPts val="1100"/>
              </a:lnSpc>
              <a:defRPr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5" name="Pentagone 8">
            <a:extLst>
              <a:ext uri="{FF2B5EF4-FFF2-40B4-BE49-F238E27FC236}">
                <a16:creationId xmlns:a16="http://schemas.microsoft.com/office/drawing/2014/main" id="{5EE65B38-358E-BFA4-7775-108FA23F3CF7}"/>
              </a:ext>
            </a:extLst>
          </p:cNvPr>
          <p:cNvSpPr/>
          <p:nvPr/>
        </p:nvSpPr>
        <p:spPr>
          <a:xfrm>
            <a:off x="1861761" y="4624471"/>
            <a:ext cx="2044650" cy="1313917"/>
          </a:xfrm>
          <a:prstGeom prst="homePlate">
            <a:avLst/>
          </a:prstGeom>
          <a:solidFill>
            <a:schemeClr val="accent4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/>
              <a:t>Les facteurs clés de la réussite du contrat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5091C8-48F8-D75E-5306-9D4E9105C88E}"/>
              </a:ext>
            </a:extLst>
          </p:cNvPr>
          <p:cNvSpPr txBox="1"/>
          <p:nvPr/>
        </p:nvSpPr>
        <p:spPr>
          <a:xfrm>
            <a:off x="4036032" y="1854257"/>
            <a:ext cx="4760042" cy="751177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Assurer une mutualisation </a:t>
            </a:r>
            <a:r>
              <a:rPr lang="fr-FR" sz="1200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effective et efficace du risque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Renégociation des taux </a:t>
            </a:r>
            <a:r>
              <a:rPr lang="fr-FR" sz="1200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dans un contexte haussier </a:t>
            </a:r>
            <a:endParaRPr lang="fr-FR" sz="1200" b="0" i="0" dirty="0">
              <a:solidFill>
                <a:schemeClr val="tx2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1F43A33-9FDD-695D-155D-857118D43C3E}"/>
              </a:ext>
            </a:extLst>
          </p:cNvPr>
          <p:cNvSpPr txBox="1"/>
          <p:nvPr/>
        </p:nvSpPr>
        <p:spPr>
          <a:xfrm>
            <a:off x="4036032" y="3276171"/>
            <a:ext cx="4992649" cy="1167239"/>
          </a:xfrm>
          <a:prstGeom prst="rect">
            <a:avLst/>
          </a:prstGeom>
          <a:noFill/>
        </p:spPr>
        <p:txBody>
          <a:bodyPr wrap="square" lIns="0" tIns="91440" rIns="0" bIns="0" rtlCol="0">
            <a:no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Assurer par capitalisation </a:t>
            </a:r>
            <a:r>
              <a:rPr lang="fr-FR" sz="1200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la totalité des risques</a:t>
            </a: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Assurer des Remboursements </a:t>
            </a:r>
            <a:r>
              <a:rPr lang="fr-FR" sz="1200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à hauteur des obligations statutaires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Proposer des </a:t>
            </a: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services annexes de qualité </a:t>
            </a:r>
            <a:r>
              <a:rPr lang="fr-FR" sz="1200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 maintien dans l’emploi, soutien psychologique, études spécifiques… </a:t>
            </a:r>
            <a:endParaRPr lang="fr-FR" sz="1200" i="0" dirty="0">
              <a:solidFill>
                <a:schemeClr val="tx2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7E0544-B8FF-58BC-9BEC-1B98F1A4F45A}"/>
              </a:ext>
            </a:extLst>
          </p:cNvPr>
          <p:cNvSpPr/>
          <p:nvPr/>
        </p:nvSpPr>
        <p:spPr bwMode="auto">
          <a:xfrm>
            <a:off x="9325354" y="7063"/>
            <a:ext cx="2920085" cy="6286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6D636E-6414-E5E4-D083-FE291EEE286E}"/>
              </a:ext>
            </a:extLst>
          </p:cNvPr>
          <p:cNvSpPr txBox="1"/>
          <p:nvPr/>
        </p:nvSpPr>
        <p:spPr>
          <a:xfrm>
            <a:off x="9420225" y="208758"/>
            <a:ext cx="2638425" cy="625120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fr-FR" sz="24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Mémo</a:t>
            </a:r>
            <a:endParaRPr lang="fr-FR" sz="1600" b="0" i="0" dirty="0">
              <a:solidFill>
                <a:schemeClr val="tx2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2C9EB7E-954D-2CA3-D9DA-505EE9F0C364}"/>
              </a:ext>
            </a:extLst>
          </p:cNvPr>
          <p:cNvSpPr txBox="1"/>
          <p:nvPr/>
        </p:nvSpPr>
        <p:spPr>
          <a:xfrm>
            <a:off x="9420225" y="2974545"/>
            <a:ext cx="2663774" cy="1298262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indent="-3657600">
              <a:spcAft>
                <a:spcPts val="600"/>
              </a:spcAft>
            </a:pPr>
            <a:r>
              <a:rPr lang="fr-FR" sz="1300" b="1" i="0" u="sng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CAPITALISATION</a:t>
            </a:r>
            <a:r>
              <a:rPr lang="fr-FR" sz="13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 : Le contrat continue à produire ses effets même après la résiliation du contrat et ce, jusqu’à la reprise de travail de l’agent et/ou sa mise à la retraite. 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BEAB60E-8E0B-DCC9-2EFB-68B0DD6CD0C4}"/>
              </a:ext>
            </a:extLst>
          </p:cNvPr>
          <p:cNvSpPr txBox="1"/>
          <p:nvPr/>
        </p:nvSpPr>
        <p:spPr>
          <a:xfrm>
            <a:off x="4055726" y="4765155"/>
            <a:ext cx="4992649" cy="1032548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Une couverture </a:t>
            </a: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« TOUS RISQUES » </a:t>
            </a:r>
            <a:r>
              <a:rPr lang="fr-FR" sz="1200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pour les collectivités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Pilotage de l’absentéisme </a:t>
            </a:r>
            <a:r>
              <a:rPr lang="fr-FR" sz="1200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tout au long du contrat (comités de pilotage CDG 55 / WTW)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Assurer </a:t>
            </a:r>
            <a:r>
              <a:rPr lang="fr-FR" sz="1200" b="1" i="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une gestion optimisée</a:t>
            </a:r>
          </a:p>
        </p:txBody>
      </p:sp>
      <p:pic>
        <p:nvPicPr>
          <p:cNvPr id="31" name="Picture 46">
            <a:extLst>
              <a:ext uri="{FF2B5EF4-FFF2-40B4-BE49-F238E27FC236}">
                <a16:creationId xmlns:a16="http://schemas.microsoft.com/office/drawing/2014/main" id="{975832B6-D872-421F-E412-3E0FE7BE7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29" y="4634619"/>
            <a:ext cx="1313917" cy="1313917"/>
          </a:xfrm>
          <a:prstGeom prst="rect">
            <a:avLst/>
          </a:prstGeom>
        </p:spPr>
      </p:pic>
      <p:sp>
        <p:nvSpPr>
          <p:cNvPr id="1024" name="ZoneTexte 1023">
            <a:extLst>
              <a:ext uri="{FF2B5EF4-FFF2-40B4-BE49-F238E27FC236}">
                <a16:creationId xmlns:a16="http://schemas.microsoft.com/office/drawing/2014/main" id="{2F793B7E-98A4-7A19-E18C-CDC851A86CDD}"/>
              </a:ext>
            </a:extLst>
          </p:cNvPr>
          <p:cNvSpPr txBox="1"/>
          <p:nvPr/>
        </p:nvSpPr>
        <p:spPr>
          <a:xfrm>
            <a:off x="9420225" y="4404784"/>
            <a:ext cx="2663775" cy="1843090"/>
          </a:xfrm>
          <a:prstGeom prst="rect">
            <a:avLst/>
          </a:prstGeom>
          <a:noFill/>
        </p:spPr>
        <p:txBody>
          <a:bodyPr wrap="square" lIns="0" tIns="91440" rIns="0" bIns="0" rtlCol="0">
            <a:normAutofit fontScale="92500" lnSpcReduction="20000"/>
          </a:bodyPr>
          <a:lstStyle/>
          <a:p>
            <a:pPr marL="0" indent="-3657600" algn="l">
              <a:spcAft>
                <a:spcPts val="600"/>
              </a:spcAft>
            </a:pPr>
            <a:r>
              <a:rPr lang="fr-FR" sz="1400" b="1" u="sng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TOUS RISQUES </a:t>
            </a:r>
            <a:r>
              <a:rPr lang="fr-FR" sz="14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0" indent="-3657600" algn="l"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Décès</a:t>
            </a:r>
          </a:p>
          <a:p>
            <a:pPr marL="0" indent="-3657600" algn="l">
              <a:spcAft>
                <a:spcPts val="600"/>
              </a:spcAft>
            </a:pPr>
            <a:r>
              <a:rPr lang="fr-FR" sz="140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Accident de travail : Indemnités journalières et Frais médicaux</a:t>
            </a:r>
          </a:p>
          <a:p>
            <a:pPr marL="0" indent="-3657600" algn="l"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Longue Maladie - Longue Durée</a:t>
            </a:r>
          </a:p>
          <a:p>
            <a:pPr marL="0" indent="-3657600" algn="l">
              <a:spcAft>
                <a:spcPts val="600"/>
              </a:spcAft>
            </a:pPr>
            <a:r>
              <a:rPr lang="fr-FR" sz="140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Maladie Ordinaire</a:t>
            </a:r>
          </a:p>
          <a:p>
            <a:pPr marL="0" indent="-3657600" algn="l"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Maternité / Paternité / Adoption et accueil de l’enfant</a:t>
            </a:r>
            <a:endParaRPr lang="fr-FR" sz="140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25" name="Text Box 6">
            <a:extLst>
              <a:ext uri="{FF2B5EF4-FFF2-40B4-BE49-F238E27FC236}">
                <a16:creationId xmlns:a16="http://schemas.microsoft.com/office/drawing/2014/main" id="{3E046046-469E-E18B-A231-786A08E9E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450" y="2435411"/>
            <a:ext cx="1645578" cy="4320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28492" rIns="36000" bIns="28492" anchor="ctr"/>
          <a:lstStyle/>
          <a:p>
            <a:pPr algn="ctr" defTabSz="841928">
              <a:spcAft>
                <a:spcPts val="0"/>
              </a:spcAft>
              <a:buClr>
                <a:schemeClr val="tx1"/>
              </a:buClr>
              <a:buSzPct val="130000"/>
              <a:defRPr/>
            </a:pPr>
            <a:r>
              <a:rPr lang="fr-FR" sz="1100" b="1" dirty="0">
                <a:solidFill>
                  <a:schemeClr val="bg1"/>
                </a:solidFill>
              </a:rPr>
              <a:t>Pilotage &amp; suivi</a:t>
            </a:r>
            <a:endParaRPr lang="fr-FR" sz="700" b="1" dirty="0">
              <a:solidFill>
                <a:schemeClr val="bg1"/>
              </a:solidFill>
            </a:endParaRPr>
          </a:p>
        </p:txBody>
      </p:sp>
      <p:pic>
        <p:nvPicPr>
          <p:cNvPr id="1027" name="Graphique 1026" descr="Presse-papiers vérifié avec un remplissage uni">
            <a:extLst>
              <a:ext uri="{FF2B5EF4-FFF2-40B4-BE49-F238E27FC236}">
                <a16:creationId xmlns:a16="http://schemas.microsoft.com/office/drawing/2014/main" id="{FF1472FB-C896-715F-27E1-F2D3D5E4A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0660" y="1812588"/>
            <a:ext cx="639775" cy="639775"/>
          </a:xfrm>
          <a:prstGeom prst="rect">
            <a:avLst/>
          </a:prstGeom>
        </p:spPr>
      </p:pic>
      <p:sp>
        <p:nvSpPr>
          <p:cNvPr id="1029" name="Text Box 6">
            <a:extLst>
              <a:ext uri="{FF2B5EF4-FFF2-40B4-BE49-F238E27FC236}">
                <a16:creationId xmlns:a16="http://schemas.microsoft.com/office/drawing/2014/main" id="{4DD43C7F-1FE3-6FED-3002-CCE5E966A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5819" y="2426065"/>
            <a:ext cx="2344701" cy="41650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28492" rIns="36000" bIns="28492" anchor="ctr"/>
          <a:lstStyle/>
          <a:p>
            <a:pPr algn="ctr" defTabSz="841928">
              <a:spcAft>
                <a:spcPts val="0"/>
              </a:spcAft>
              <a:buClr>
                <a:schemeClr val="tx1"/>
              </a:buClr>
              <a:buSzPct val="130000"/>
              <a:defRPr/>
            </a:pPr>
            <a:r>
              <a:rPr lang="fr-FR" sz="1100" b="1" dirty="0">
                <a:solidFill>
                  <a:schemeClr val="bg1"/>
                </a:solidFill>
              </a:rPr>
              <a:t>Fiabilité des process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1030" name="Graphique 1029" descr="Mille avec un remplissage uni">
            <a:extLst>
              <a:ext uri="{FF2B5EF4-FFF2-40B4-BE49-F238E27FC236}">
                <a16:creationId xmlns:a16="http://schemas.microsoft.com/office/drawing/2014/main" id="{64B9C450-D308-CFD6-95AD-2DCC20415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4206" y="1818163"/>
            <a:ext cx="673913" cy="673913"/>
          </a:xfrm>
          <a:prstGeom prst="rect">
            <a:avLst/>
          </a:prstGeom>
        </p:spPr>
      </p:pic>
      <p:sp>
        <p:nvSpPr>
          <p:cNvPr id="1031" name="Text Box 6">
            <a:extLst>
              <a:ext uri="{FF2B5EF4-FFF2-40B4-BE49-F238E27FC236}">
                <a16:creationId xmlns:a16="http://schemas.microsoft.com/office/drawing/2014/main" id="{4FF02722-4315-4806-0969-BF6C6C8E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6043" y="1178124"/>
            <a:ext cx="1750348" cy="4165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28492" rIns="36000" bIns="28492" anchor="ctr"/>
          <a:lstStyle/>
          <a:p>
            <a:pPr algn="ctr" defTabSz="841928">
              <a:spcAft>
                <a:spcPts val="0"/>
              </a:spcAft>
              <a:buClr>
                <a:schemeClr val="tx1"/>
              </a:buClr>
              <a:buSzPct val="130000"/>
              <a:defRPr/>
            </a:pPr>
            <a:r>
              <a:rPr lang="fr-FR" sz="1100" b="1" dirty="0">
                <a:solidFill>
                  <a:schemeClr val="bg1"/>
                </a:solidFill>
              </a:rPr>
              <a:t>Equipe expérimentée</a:t>
            </a:r>
            <a:endParaRPr lang="fr-FR" sz="700" b="1" dirty="0">
              <a:solidFill>
                <a:schemeClr val="bg1"/>
              </a:solidFill>
            </a:endParaRPr>
          </a:p>
        </p:txBody>
      </p:sp>
      <p:pic>
        <p:nvPicPr>
          <p:cNvPr id="1032" name="Graphique 1031" descr="Réunion avec un remplissage uni">
            <a:extLst>
              <a:ext uri="{FF2B5EF4-FFF2-40B4-BE49-F238E27FC236}">
                <a16:creationId xmlns:a16="http://schemas.microsoft.com/office/drawing/2014/main" id="{90C5D7C5-7ADE-E2D7-D27E-972CB08FF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64338" y="617860"/>
            <a:ext cx="750196" cy="750196"/>
          </a:xfrm>
          <a:prstGeom prst="rect">
            <a:avLst/>
          </a:prstGeom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9264AE61-AECB-7F69-CD72-309689476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28" y="1560974"/>
            <a:ext cx="1313917" cy="13139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CECB02-4C8E-C1A8-CC3F-397326A8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823" y="3125750"/>
            <a:ext cx="1151652" cy="11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8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BFEBE6-DA5D-4767-837A-3EDCCD85910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198" y="2950286"/>
            <a:ext cx="5638802" cy="957428"/>
          </a:xfrm>
        </p:spPr>
        <p:txBody>
          <a:bodyPr/>
          <a:lstStyle/>
          <a:p>
            <a:r>
              <a:rPr lang="en-GB" dirty="0"/>
              <a:t>Les offres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A00A3F-ED09-47BE-8604-6BD81157A6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 indent="0"/>
            <a:r>
              <a:rPr lang="en-US"/>
              <a:t>© 2024 WTW. Proprietary and confidential. For WTW and WTW client use only.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447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PREFIX" val="SA_"/>
  <p:tag name="SA_WATERMARK" val="SA_WATERMARK"/>
  <p:tag name="SA_CREATEDATE" val="27 June 2022"/>
  <p:tag name="SA_TEMPLATENAME" val="wtw_ppt_16x9_template with in-situ_slides_0609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SHORTNAME" val="Dividers"/>
  <p:tag name="SA_DIALOGNAME" val="Divider 1 no image coral reef/firework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DELETETEXT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SHORTNAME" val="Dividers"/>
  <p:tag name="SA_DIALOGNAME" val="Divider 1 no image coral reef/firework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DELETETEXT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SHORTNAME" val="Dividers"/>
  <p:tag name="SA_DIALOGNAME" val="Divider 1 no image coral reef/firework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DELETETEXT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SHORTNAME" val="Dividers"/>
  <p:tag name="SA_DIALOGNAME" val="Divider 1 no image coral reef/firework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WATERMARK" val="SA_WATER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SHORTNAME" val="Covers"/>
  <p:tag name="SA_DIALOGNAME" val="Title with image and graphic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DELETETEXT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DELETETEXT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SHORTNAME" val="Covers"/>
  <p:tag name="SA_DIALOGNAME" val="Title no image graphics onl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DELETETEXT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SHORTNAME" val="Covers"/>
  <p:tag name="SA_DIALOGNAME" val="Title no image graphics onl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_DELETETEXT" val="YES"/>
</p:tagLst>
</file>

<file path=ppt/theme/theme1.xml><?xml version="1.0" encoding="utf-8"?>
<a:theme xmlns:a="http://schemas.openxmlformats.org/drawingml/2006/main" name="WTW Brand Template">
  <a:themeElements>
    <a:clrScheme name="Custom 37">
      <a:dk1>
        <a:srgbClr val="000000"/>
      </a:dk1>
      <a:lt1>
        <a:srgbClr val="FFFFFF"/>
      </a:lt1>
      <a:dk2>
        <a:srgbClr val="7F35B2"/>
      </a:dk2>
      <a:lt2>
        <a:srgbClr val="E6E6E6"/>
      </a:lt2>
      <a:accent1>
        <a:srgbClr val="48086F"/>
      </a:accent1>
      <a:accent2>
        <a:srgbClr val="C900AC"/>
      </a:accent2>
      <a:accent3>
        <a:srgbClr val="F6517F"/>
      </a:accent3>
      <a:accent4>
        <a:srgbClr val="FF8204"/>
      </a:accent4>
      <a:accent5>
        <a:srgbClr val="FFB92A"/>
      </a:accent5>
      <a:accent6>
        <a:srgbClr val="3ADCC9"/>
      </a:accent6>
      <a:hlink>
        <a:srgbClr val="7F34B2"/>
      </a:hlink>
      <a:folHlink>
        <a:srgbClr val="48086F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b="0" i="0">
            <a:solidFill>
              <a:schemeClr val="bg1"/>
            </a:solidFill>
            <a:latin typeface="+mn-lt"/>
            <a:ea typeface="Roboto" panose="02000000000000000000" pitchFamily="2" charset="0"/>
            <a:cs typeface="Roboto" panose="02000000000000000000" pitchFamily="2" charset="0"/>
          </a:defRPr>
        </a:defPPr>
      </a:lstStyle>
    </a:spDef>
    <a:txDef>
      <a:spPr>
        <a:noFill/>
      </a:spPr>
      <a:bodyPr wrap="square" lIns="0" tIns="91440" rIns="0" bIns="0" rtlCol="0">
        <a:normAutofit/>
      </a:bodyPr>
      <a:lstStyle>
        <a:defPPr marL="0" indent="-3657600" algn="l">
          <a:spcAft>
            <a:spcPts val="600"/>
          </a:spcAft>
          <a:defRPr sz="1600" b="0" i="0">
            <a:solidFill>
              <a:schemeClr val="tx2"/>
            </a:solidFill>
            <a:latin typeface="+mn-lt"/>
            <a:ea typeface="Roboto" panose="02000000000000000000" pitchFamily="2" charset="0"/>
            <a:cs typeface="Times New Roman" panose="02020603050405020304" pitchFamily="18" charset="0"/>
          </a:defRPr>
        </a:defPPr>
      </a:lstStyle>
    </a:txDef>
  </a:objectDefaults>
  <a:extraClrSchemeLst/>
  <a:custClrLst>
    <a:custClr name="Ultraviolet">
      <a:srgbClr val="7F35B2"/>
    </a:custClr>
    <a:custClr name="Black">
      <a:srgbClr val="000000"/>
    </a:custClr>
    <a:custClr name="White">
      <a:srgbClr val="FFFFFF"/>
    </a:custClr>
    <a:custClr name="Gray Matter Light">
      <a:srgbClr val="E6E6E6"/>
    </a:custClr>
    <a:custClr name="Gray Matter">
      <a:srgbClr val="BFBFBF"/>
    </a:custClr>
    <a:custClr name="Gray Matter Dark">
      <a:srgbClr val="80808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Ultraviolet Dark">
      <a:srgbClr val="48086F"/>
    </a:custClr>
    <a:custClr name="Fireworks">
      <a:srgbClr val="C900AC"/>
    </a:custClr>
    <a:custClr name="Coral Reef">
      <a:srgbClr val="F6517F"/>
    </a:custClr>
    <a:custClr name="Mandarin">
      <a:srgbClr val="FF8204"/>
    </a:custClr>
    <a:custClr name="Submarine">
      <a:srgbClr val="FFB92A"/>
    </a:custClr>
    <a:custClr name="Infinity">
      <a:srgbClr val="3ADCC9"/>
    </a:custClr>
    <a:custClr name="Stratosphere">
      <a:srgbClr val="327FEF"/>
    </a:custClr>
    <a:custClr name="White">
      <a:srgbClr val="FFFFFF"/>
    </a:custClr>
    <a:custClr name="White">
      <a:srgbClr val="FFFFFF"/>
    </a:custClr>
    <a:custClr name="White">
      <a:srgbClr val="FFFFFF"/>
    </a:custClr>
    <a:custClr name="Ultraviolet Light">
      <a:srgbClr val="C2A8F0"/>
    </a:custClr>
    <a:custClr name="Fireworks Light">
      <a:srgbClr val="E377DC"/>
    </a:custClr>
    <a:custClr name="Coral Reef Light">
      <a:srgbClr val="FFA3C2"/>
    </a:custClr>
    <a:custClr name="Mandarin Light">
      <a:srgbClr val="FFBFAC"/>
    </a:custClr>
    <a:custClr name="Submarine Light">
      <a:srgbClr val="F8E19A"/>
    </a:custClr>
    <a:custClr name="Infinity Light">
      <a:srgbClr val="A8E8E2"/>
    </a:custClr>
    <a:custClr name="Stratosphere Light">
      <a:srgbClr val="C3D7FE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WTW" id="{756DFD34-E9ED-4AB7-BA7A-7E7C908406BA}" vid="{44BA676E-C765-403B-8EB5-68DCEE11A4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CT Contracts and Agreements" ma:contentTypeID="0x010100725E60EF2E824CBB9F9F6219DD094B09A2B100F898A01661E89E4AB118E5541F368AD0" ma:contentTypeVersion="77" ma:contentTypeDescription="Create a new document." ma:contentTypeScope="" ma:versionID="15506cf671920a7fa9e838bc2677ba44">
  <xsd:schema xmlns:xsd="http://www.w3.org/2001/XMLSchema" xmlns:xs="http://www.w3.org/2001/XMLSchema" xmlns:p="http://schemas.microsoft.com/office/2006/metadata/properties" xmlns:ns1="http://schemas.microsoft.com/sharepoint/v3" xmlns:ns2="e3af3928-72d3-4b8a-b86b-2250b2499d03" xmlns:ns3="20dca585-9855-46b7-a444-6d8eca52fe2d" xmlns:ns4="f0503103-f0e7-4a0d-88f6-55ac7c386b92" targetNamespace="http://schemas.microsoft.com/office/2006/metadata/properties" ma:root="true" ma:fieldsID="0238cd1a9117b29ca2cbace04f9cc26f" ns1:_="" ns2:_="" ns3:_="" ns4:_="">
    <xsd:import namespace="http://schemas.microsoft.com/sharepoint/v3"/>
    <xsd:import namespace="e3af3928-72d3-4b8a-b86b-2250b2499d03"/>
    <xsd:import namespace="20dca585-9855-46b7-a444-6d8eca52fe2d"/>
    <xsd:import namespace="f0503103-f0e7-4a0d-88f6-55ac7c386b92"/>
    <xsd:element name="properties">
      <xsd:complexType>
        <xsd:sequence>
          <xsd:element name="documentManagement">
            <xsd:complexType>
              <xsd:all>
                <xsd:element ref="ns2:TCT_PersonallyIdentifiableInformation" minOccurs="0"/>
                <xsd:element ref="ns2:TCT_PersonalHealthInformation" minOccurs="0"/>
                <xsd:element ref="ns2:TCT_CorporateProjectPhase" minOccurs="0"/>
                <xsd:element ref="ns2:TCT_ClientSpecialty" minOccurs="0"/>
                <xsd:element ref="ns2:TCT_ClientSpecialtyCode" minOccurs="0"/>
                <xsd:element ref="ns2:TCT_ContractExpirationDate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5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6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f3928-72d3-4b8a-b86b-2250b2499d03" elementFormDefault="qualified">
    <xsd:import namespace="http://schemas.microsoft.com/office/2006/documentManagement/types"/>
    <xsd:import namespace="http://schemas.microsoft.com/office/infopath/2007/PartnerControls"/>
    <xsd:element name="TCT_PersonallyIdentifiableInformation" ma:index="8" nillable="true" ma:displayName="PII" ma:default="No" ma:description="Any data about an identifiable individual (such as date of birth or unique ID number)" ma:internalName="TCT_PersonallyIdentifiableInformation">
      <xsd:simpleType>
        <xsd:restriction base="dms:Choice">
          <xsd:enumeration value="Yes"/>
          <xsd:enumeration value="No"/>
        </xsd:restriction>
      </xsd:simpleType>
    </xsd:element>
    <xsd:element name="TCT_PersonalHealthInformation" ma:index="9" nillable="true" ma:displayName="PHI(US Only)" ma:default="No" ma:description="For US Projects Only.  Any information from a covered entity about health, coverage, benefits, or payments that can be linked to a specific individual. For details, please see the FAQ section within the Resources site" ma:internalName="TCT_PersonalHealthInformation">
      <xsd:simpleType>
        <xsd:restriction base="dms:Choice">
          <xsd:enumeration value="Yes"/>
          <xsd:enumeration value="No"/>
        </xsd:restriction>
      </xsd:simpleType>
    </xsd:element>
    <xsd:element name="TCT_CorporateProjectPhase" ma:index="10" nillable="true" ma:displayName="Corporate Project Phase" ma:internalName="TCT_CorporateProjectPhase">
      <xsd:simpleType>
        <xsd:restriction base="dms:Choice">
          <xsd:enumeration value="Scope/Prioritize"/>
          <xsd:enumeration value="Plan"/>
          <xsd:enumeration value="Deliver"/>
          <xsd:enumeration value="Assess &amp; Monitor"/>
        </xsd:restriction>
      </xsd:simpleType>
    </xsd:element>
    <xsd:element name="TCT_ClientSpecialty" ma:index="11" nillable="true" ma:displayName="Client/Specialty" ma:internalName="TCT_ClientSpecialty">
      <xsd:simpleType>
        <xsd:restriction base="dms:Text"/>
      </xsd:simpleType>
    </xsd:element>
    <xsd:element name="TCT_ClientSpecialtyCode" ma:index="12" nillable="true" ma:displayName="Client/Specialty Code" ma:internalName="TCT_ClientSpecialtyCode">
      <xsd:simpleType>
        <xsd:restriction base="dms:Text"/>
      </xsd:simpleType>
    </xsd:element>
    <xsd:element name="TCT_ContractExpirationDate" ma:index="13" nillable="true" ma:displayName="Contract Expiration Date" ma:format="DateOnly" ma:internalName="TCT_ContractExpirationDate">
      <xsd:simpleType>
        <xsd:restriction base="dms:DateTime"/>
      </xsd:simpleType>
    </xsd:element>
    <xsd:element name="TaxCatchAll" ma:index="21" nillable="true" ma:displayName="Taxonomy Catch All Column" ma:hidden="true" ma:list="{4fea96f9-d6e3-43a4-a6da-1c8ba20ccff5}" ma:internalName="TaxCatchAll" ma:showField="CatchAllData" ma:web="f0503103-f0e7-4a0d-88f6-55ac7c386b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ca585-9855-46b7-a444-6d8eca52f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d639306-5220-4f62-8b39-d9a537361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03103-f0e7-4a0d-88f6-55ac7c386b92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TCT Contracts and Agreements</p:Name>
  <p:Description/>
  <p:Statement/>
  <p:PolicyItems>
    <p:PolicyItem featureId="Microsoft.Office.RecordsManagement.PolicyFeatures.Expiration" staticId="0x010100725E60EF2E824CBB9F9F6219DD094B09A2B1|1208973698" UniqueId="2d0c0ff1-3d41-46b6-9b38-d6042c8b1573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2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DeletePreviousVersions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5d639306-5220-4f62-8b39-d9a537361609" ContentTypeId="0x010100725E60EF2E824CBB9F9F6219DD094B09A2B1" PreviousValue="true" LastSyncTimeStamp="2022-06-01T13:34:38.687Z"/>
</file>

<file path=customXml/item5.xml><?xml version="1.0" encoding="utf-8"?>
<?mso-contentType ?>
<PolicyDirtyBag xmlns="microsoft.office.server.policy.changes">
  <Microsoft.Office.RecordsManagement.PolicyFeatures.Expiration op="Change"/>
</PolicyDirtyBag>
</file>

<file path=customXml/item6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af3928-72d3-4b8a-b86b-2250b2499d03" xsi:nil="true"/>
    <TCT_ClientSpecialtyCode xmlns="e3af3928-72d3-4b8a-b86b-2250b2499d03" xsi:nil="true"/>
    <TCT_CorporateProjectPhase xmlns="e3af3928-72d3-4b8a-b86b-2250b2499d03" xsi:nil="true"/>
    <lcf76f155ced4ddcb4097134ff3c332f xmlns="20dca585-9855-46b7-a444-6d8eca52fe2d">
      <Terms xmlns="http://schemas.microsoft.com/office/infopath/2007/PartnerControls"/>
    </lcf76f155ced4ddcb4097134ff3c332f>
    <TCT_PersonalHealthInformation xmlns="e3af3928-72d3-4b8a-b86b-2250b2499d03">No</TCT_PersonalHealthInformation>
    <TCT_ContractExpirationDate xmlns="e3af3928-72d3-4b8a-b86b-2250b2499d03" xsi:nil="true"/>
    <TCT_ClientSpecialty xmlns="e3af3928-72d3-4b8a-b86b-2250b2499d03" xsi:nil="true"/>
    <TCT_PersonallyIdentifiableInformation xmlns="e3af3928-72d3-4b8a-b86b-2250b2499d03">No</TCT_PersonallyIdentifiableInformation>
    <_dlc_ExpireDateSaved xmlns="http://schemas.microsoft.com/sharepoint/v3" xsi:nil="true"/>
    <_dlc_ExpireDate xmlns="http://schemas.microsoft.com/sharepoint/v3">2024-10-05T20:23:37+00:00</_dlc_ExpireDate>
  </documentManagement>
</p:properties>
</file>

<file path=customXml/itemProps1.xml><?xml version="1.0" encoding="utf-8"?>
<ds:datastoreItem xmlns:ds="http://schemas.openxmlformats.org/officeDocument/2006/customXml" ds:itemID="{398A4725-B943-4A36-A931-E46DEE2A3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af3928-72d3-4b8a-b86b-2250b2499d03"/>
    <ds:schemaRef ds:uri="20dca585-9855-46b7-a444-6d8eca52fe2d"/>
    <ds:schemaRef ds:uri="f0503103-f0e7-4a0d-88f6-55ac7c386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321A83-12A7-4108-9C8F-BAE914979F57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FF1061E-940C-41D9-8F8F-0C09D0500771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B35C1C1-415B-4C3D-B410-CE25F4514175}">
  <ds:schemaRefs>
    <ds:schemaRef ds:uri="microsoft.office.server.policy.changes"/>
  </ds:schemaRefs>
</ds:datastoreItem>
</file>

<file path=customXml/itemProps6.xml><?xml version="1.0" encoding="utf-8"?>
<ds:datastoreItem xmlns:ds="http://schemas.openxmlformats.org/officeDocument/2006/customXml" ds:itemID="{587D702F-05D7-4231-B8AB-2C61AD052567}">
  <ds:schemaRefs>
    <ds:schemaRef ds:uri="http://schemas.microsoft.com/sharepoint/events"/>
  </ds:schemaRefs>
</ds:datastoreItem>
</file>

<file path=customXml/itemProps7.xml><?xml version="1.0" encoding="utf-8"?>
<ds:datastoreItem xmlns:ds="http://schemas.openxmlformats.org/officeDocument/2006/customXml" ds:itemID="{EEF607C6-A57A-4B03-A83A-45F6327B7BA6}">
  <ds:schemaRefs>
    <ds:schemaRef ds:uri="dda24b63-c002-46c2-b8a5-f2329012e84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f970924-b915-492e-bfdb-ebbb49cca1e0"/>
    <ds:schemaRef ds:uri="http://www.w3.org/XML/1998/namespace"/>
    <ds:schemaRef ds:uri="http://purl.org/dc/dcmitype/"/>
    <ds:schemaRef ds:uri="e3af3928-72d3-4b8a-b86b-2250b2499d03"/>
    <ds:schemaRef ds:uri="20dca585-9855-46b7-a444-6d8eca52fe2d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WTW</Template>
  <TotalTime>2810</TotalTime>
  <Words>2408</Words>
  <Application>Microsoft Office PowerPoint</Application>
  <PresentationFormat>Grand écran</PresentationFormat>
  <Paragraphs>444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Roboto</vt:lpstr>
      <vt:lpstr>System Font Regular</vt:lpstr>
      <vt:lpstr>Times New Roman</vt:lpstr>
      <vt:lpstr>Wingdings</vt:lpstr>
      <vt:lpstr>WTW Brand Template</vt:lpstr>
      <vt:lpstr>Contrat groupe Assurance Statutaire</vt:lpstr>
      <vt:lpstr>L’accompagnement du CDG 55 et  de WTW France</vt:lpstr>
      <vt:lpstr>Nous vous accompagnons sur le conseil et la gestion</vt:lpstr>
      <vt:lpstr>Présentation PowerPoint</vt:lpstr>
      <vt:lpstr>Présentation du contrat groupe</vt:lpstr>
      <vt:lpstr>Présentation PowerPoint</vt:lpstr>
      <vt:lpstr>Présentation PowerPoint</vt:lpstr>
      <vt:lpstr>Présentation PowerPoint</vt:lpstr>
      <vt:lpstr>Les offres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de la gestion</vt:lpstr>
      <vt:lpstr>Présentation PowerPoint</vt:lpstr>
      <vt:lpstr>Services complémentaires</vt:lpstr>
      <vt:lpstr>Présentation PowerPoint</vt:lpstr>
      <vt:lpstr>Présentation PowerPoint</vt:lpstr>
      <vt:lpstr>Présentation PowerPoint</vt:lpstr>
      <vt:lpstr>Présentation PowerPoint</vt:lpstr>
      <vt:lpstr>Adhésion au contrat groupe</vt:lpstr>
      <vt:lpstr>Présentation PowerPoint</vt:lpstr>
      <vt:lpstr>Présentation PowerPoint</vt:lpstr>
    </vt:vector>
  </TitlesOfParts>
  <Manager/>
  <Company>Willis Towers Watson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Licht, Laurence</dc:creator>
  <cp:keywords/>
  <dc:description/>
  <cp:lastModifiedBy>LANOIS Delphine</cp:lastModifiedBy>
  <cp:revision>68</cp:revision>
  <dcterms:created xsi:type="dcterms:W3CDTF">2024-08-20T07:01:00Z</dcterms:created>
  <dcterms:modified xsi:type="dcterms:W3CDTF">2025-09-10T05:52:19Z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0x010100725E60EF2E824CBB9F9F6219DD094B09A2B100F898A01661E89E4AB118E5541F368AD0</vt:lpwstr>
  </property>
  <property fmtid="{D5CDD505-2E9C-101B-9397-08002B2CF9AE}" pid="3" name="MSIP_Label_d347b247-e90e-43a3-9d7b-004f14ae6873_Enabled">
    <vt:lpwstr>true</vt:lpwstr>
  </property>
  <property fmtid="{D5CDD505-2E9C-101B-9397-08002B2CF9AE}" pid="4" name="MSIP_Label_d347b247-e90e-43a3-9d7b-004f14ae6873_SetDate">
    <vt:lpwstr>2022-03-09T21:29:59Z</vt:lpwstr>
  </property>
  <property fmtid="{D5CDD505-2E9C-101B-9397-08002B2CF9AE}" pid="5" name="MSIP_Label_d347b247-e90e-43a3-9d7b-004f14ae6873_Method">
    <vt:lpwstr>Standard</vt:lpwstr>
  </property>
  <property fmtid="{D5CDD505-2E9C-101B-9397-08002B2CF9AE}" pid="6" name="MSIP_Label_d347b247-e90e-43a3-9d7b-004f14ae6873_Name">
    <vt:lpwstr>d347b247-e90e-43a3-9d7b-004f14ae6873</vt:lpwstr>
  </property>
  <property fmtid="{D5CDD505-2E9C-101B-9397-08002B2CF9AE}" pid="7" name="MSIP_Label_d347b247-e90e-43a3-9d7b-004f14ae6873_SiteId">
    <vt:lpwstr>76e3921f-489b-4b7e-9547-9ea297add9b5</vt:lpwstr>
  </property>
  <property fmtid="{D5CDD505-2E9C-101B-9397-08002B2CF9AE}" pid="8" name="MSIP_Label_d347b247-e90e-43a3-9d7b-004f14ae6873_ActionId">
    <vt:lpwstr>0bcac9ca-b1d6-455f-97e4-1c9bf4270a89</vt:lpwstr>
  </property>
  <property fmtid="{D5CDD505-2E9C-101B-9397-08002B2CF9AE}" pid="9" name="MSIP_Label_d347b247-e90e-43a3-9d7b-004f14ae6873_ContentBits">
    <vt:lpwstr>0</vt:lpwstr>
  </property>
  <property fmtid="{D5CDD505-2E9C-101B-9397-08002B2CF9AE}" pid="10" name="_dlc_policyId">
    <vt:lpwstr>0x010100725E60EF2E824CBB9F9F6219DD094B09A2B1|1208973698</vt:lpwstr>
  </property>
  <property fmtid="{D5CDD505-2E9C-101B-9397-08002B2CF9AE}" pid="11" name="ItemRetentionFormula">
    <vt:lpwstr>&lt;formula id="Microsoft.Office.RecordsManagement.PolicyFeatures.Expiration.Formula.BuiltIn"&gt;&lt;number&gt;2&lt;/number&gt;&lt;property&gt;Modified&lt;/property&gt;&lt;propertyId&gt;28cf69c5-fa48-462a-b5cd-27b6f9d2bd5f&lt;/propertyId&gt;&lt;period&gt;years&lt;/period&gt;&lt;/formula&gt;</vt:lpwstr>
  </property>
  <property fmtid="{D5CDD505-2E9C-101B-9397-08002B2CF9AE}" pid="12" name="MediaServiceImageTags">
    <vt:lpwstr/>
  </property>
  <property fmtid="{D5CDD505-2E9C-101B-9397-08002B2CF9AE}" pid="13" name="SA_WATERMARK">
    <vt:lpwstr/>
  </property>
</Properties>
</file>